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257" r:id="rId5"/>
    <p:sldId id="283" r:id="rId6"/>
    <p:sldId id="284" r:id="rId7"/>
    <p:sldId id="285" r:id="rId8"/>
    <p:sldId id="268" r:id="rId9"/>
    <p:sldId id="275" r:id="rId10"/>
    <p:sldId id="276" r:id="rId11"/>
    <p:sldId id="274" r:id="rId12"/>
    <p:sldId id="272" r:id="rId13"/>
    <p:sldId id="267" r:id="rId14"/>
    <p:sldId id="278" r:id="rId15"/>
    <p:sldId id="279" r:id="rId16"/>
    <p:sldId id="263" r:id="rId17"/>
    <p:sldId id="281" r:id="rId18"/>
    <p:sldId id="282" r:id="rId19"/>
  </p:sldIdLst>
  <p:sldSz cx="12188825" cy="6858000"/>
  <p:notesSz cx="6858000" cy="9144000"/>
  <p:defaultTextStyle>
    <a:defPPr rtl="0">
      <a:defRPr lang="zh-cn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2316" autoAdjust="0"/>
  </p:normalViewPr>
  <p:slideViewPr>
    <p:cSldViewPr>
      <p:cViewPr varScale="1">
        <p:scale>
          <a:sx n="65" d="100"/>
          <a:sy n="65" d="100"/>
        </p:scale>
        <p:origin x="1179" y="3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9" d="100"/>
          <a:sy n="99" d="100"/>
        </p:scale>
        <p:origin x="2820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5DE4EB07-F0BE-46FF-840B-C8E3CE9E8721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2024/11/12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‹#›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dirty="0"/>
              <a:t>单击此处编辑母版文本样式</a:t>
            </a:r>
          </a:p>
          <a:p>
            <a:pPr lvl="1" rtl="0"/>
            <a:r>
              <a:rPr lang="zh-CN" altLang="en-US" dirty="0"/>
              <a:t>第二级</a:t>
            </a:r>
          </a:p>
          <a:p>
            <a:pPr lvl="2" rtl="0"/>
            <a:r>
              <a:rPr lang="zh-CN" altLang="en-US" dirty="0"/>
              <a:t>第三级</a:t>
            </a:r>
          </a:p>
          <a:p>
            <a:pPr lvl="3" rtl="0"/>
            <a:r>
              <a:rPr lang="zh-CN" altLang="en-US" dirty="0"/>
              <a:t>第四级</a:t>
            </a:r>
          </a:p>
          <a:p>
            <a:pPr lvl="4" rtl="0"/>
            <a:r>
              <a:rPr lang="zh-CN" altLang="en-US" dirty="0"/>
              <a:t>第五级</a:t>
            </a:r>
          </a:p>
        </p:txBody>
      </p:sp>
      <p:sp>
        <p:nvSpPr>
          <p:cNvPr id="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5DE4EB07-F0BE-46FF-840B-C8E3CE9E8721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2024/11/12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‹#›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1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0023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13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7715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DE367-659B-CF80-3930-272C50E4D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2C7C3D1-4FE3-4F85-89C9-A74530FF4F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DF84333-34EB-7464-5E6C-378AB3D9DE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57721C96-9550-5EE3-1463-CE366EB5D5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14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7581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DF3E6-02A1-A366-10B0-8F78C93C4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BDED543-2765-D312-9026-778DA10D50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956B9DD-0EE8-6D5D-EC78-A995BC22B7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67BEE79-368E-90C3-E082-65FF9625EE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15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991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5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4135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5A678-3304-E8DC-1DCC-302A71F26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43241F6-4014-2B2A-A1FD-FF6D3778F3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E4B1C83-DF82-6686-A715-6A23C4F8D2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3A249574-FB02-B2FF-E85E-56228D1C2B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6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5650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B59A5-7C43-BF81-BF3D-83484EA63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5C1C5A0-0BF3-7B21-685D-30DA527F35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E38AB22-92F1-514D-B096-04E83DE42D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0545A43B-71AA-34A2-F850-76D86CC0BC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7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7698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B7692-5EB3-529C-CD71-9B53DFA94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5ED15F5-5D8F-2B6C-52D6-93F5D687EC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1634B9C-32EF-0AF0-21CA-4A3C2F71C5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46B09E61-21C1-0A1D-105C-1805DBE468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8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046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73113E-A050-C554-CD76-CAB075284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AE76B26-381D-0D7A-1A4F-ECAEA3CCD0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F52FF99-1663-1D85-5BF0-09049489D6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2FFEC946-94A3-89EC-2DB9-9769BEE67C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9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8938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10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9741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E0CAC-5566-7E5F-093C-1198EC340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2D9292C-4921-EA0B-CFCC-0E459ABC7C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E2C1549-396F-9E75-A2E4-FC74F1F94C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9FF36ABF-CB6C-B690-D136-2660784FFB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11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7087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C2EF8-F842-697C-FC79-B267F5796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44F462E-798B-7C14-F3CD-8E34C6A911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D5083E3-514E-A8A0-3FD5-13462008B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989188A2-942F-7B89-7818-3B71786B93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rtl="0"/>
            <a:fld id="{3EBA5BD7-F043-4D1B-AA17-CD412FC534DE}" type="slidenum"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12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8968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对角线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基线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任意多边形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(F)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(F)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22" name="日期占位符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24" name="幻灯片编号占位符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014DD1E-5D91-48A3-AD6D-45FBA980D106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垂直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标题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/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垂直文本占位符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对角线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直接连接符​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​​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带标题的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带标题的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3" name="图片占位符 2" descr="为添加图像预留的空占位符。单击占位符，选择要添加的图像。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en-US" altLang="zh-CN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左侧行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任意多边形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(F)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(F)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zh-CN" altLang="en-US" dirty="0"/>
              <a:t>编辑母版文本样式</a:t>
            </a:r>
          </a:p>
          <a:p>
            <a:pPr lvl="1" rtl="0"/>
            <a:r>
              <a:rPr lang="zh-CN" altLang="en-US" dirty="0"/>
              <a:t>第二级</a:t>
            </a:r>
          </a:p>
          <a:p>
            <a:pPr lvl="2" rtl="0"/>
            <a:r>
              <a:rPr lang="zh-CN" altLang="en-US" dirty="0"/>
              <a:t>第三级</a:t>
            </a:r>
          </a:p>
          <a:p>
            <a:pPr lvl="3" rtl="0"/>
            <a:r>
              <a:rPr lang="zh-CN" altLang="en-US" dirty="0"/>
              <a:t>第四级</a:t>
            </a:r>
          </a:p>
          <a:p>
            <a:pPr lvl="4" rtl="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A0F08F57-8AF4-4192-8C0E-F86A12100C7B}" type="datetime1">
              <a:rPr lang="zh-CN" altLang="en-US" smtClean="0"/>
              <a:pPr/>
              <a:t>2024/11/12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014DD1E-5D91-48A3-AD6D-45FBA980D106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7948" y="1340768"/>
            <a:ext cx="8213652" cy="1291283"/>
          </a:xfrm>
        </p:spPr>
        <p:txBody>
          <a:bodyPr rtlCol="0"/>
          <a:lstStyle/>
          <a:p>
            <a:pPr rtl="0"/>
            <a:r>
              <a:rPr lang="en-US" altLang="zh-CN" dirty="0">
                <a:latin typeface="Salesforce Sans"/>
                <a:ea typeface="微软雅黑" panose="020B0503020204020204" pitchFamily="34" charset="-122"/>
                <a:sym typeface="Salesforce Sans"/>
              </a:rPr>
              <a:t>267-</a:t>
            </a:r>
            <a:r>
              <a:rPr lang="zh-CN" altLang="en-US" dirty="0">
                <a:latin typeface="Salesforce Sans"/>
                <a:ea typeface="微软雅黑" panose="020B0503020204020204" pitchFamily="34" charset="-122"/>
                <a:sym typeface="Salesforce Sans"/>
              </a:rPr>
              <a:t>新生儿统计  解法分享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3718148" y="3573016"/>
            <a:ext cx="1656183" cy="720080"/>
          </a:xfrm>
        </p:spPr>
        <p:txBody>
          <a:bodyPr rtlCol="0"/>
          <a:lstStyle/>
          <a:p>
            <a:pPr rtl="0"/>
            <a:r>
              <a:rPr lang="zh-CN" altLang="en-US" dirty="0">
                <a:latin typeface="Salesforce Sans"/>
                <a:ea typeface="微软雅黑" panose="020B0503020204020204" pitchFamily="34" charset="-122"/>
                <a:sym typeface="Salesforce Sans"/>
              </a:rPr>
              <a:t>孙安江</a:t>
            </a:r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E07842FD-32D3-D744-3A2C-5551EB056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3944"/>
            <a:ext cx="12188825" cy="591011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039D4AD-1B16-BB97-B3CF-AA65F2BFB8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420" y="3140968"/>
            <a:ext cx="5652877" cy="1656184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AFD6B89A-59E7-8E02-7345-7A6C7218D0E9}"/>
              </a:ext>
            </a:extLst>
          </p:cNvPr>
          <p:cNvCxnSpPr/>
          <p:nvPr/>
        </p:nvCxnSpPr>
        <p:spPr>
          <a:xfrm>
            <a:off x="6526460" y="3356992"/>
            <a:ext cx="360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1512FD6-EE6E-0A83-36DF-83EB38E5A75E}"/>
              </a:ext>
            </a:extLst>
          </p:cNvPr>
          <p:cNvCxnSpPr/>
          <p:nvPr/>
        </p:nvCxnSpPr>
        <p:spPr>
          <a:xfrm>
            <a:off x="6526460" y="3789040"/>
            <a:ext cx="15121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1B62DDE6-4B66-D43D-BB06-59A927AD464A}"/>
              </a:ext>
            </a:extLst>
          </p:cNvPr>
          <p:cNvCxnSpPr/>
          <p:nvPr/>
        </p:nvCxnSpPr>
        <p:spPr>
          <a:xfrm>
            <a:off x="6958508" y="4581128"/>
            <a:ext cx="7200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0EA5EA8B-2F83-45F5-B766-07D3C9759519}"/>
              </a:ext>
            </a:extLst>
          </p:cNvPr>
          <p:cNvCxnSpPr/>
          <p:nvPr/>
        </p:nvCxnSpPr>
        <p:spPr>
          <a:xfrm>
            <a:off x="6526460" y="3573016"/>
            <a:ext cx="64807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A4AFCC4B-DD94-EF86-FF3F-686997C7888A}"/>
              </a:ext>
            </a:extLst>
          </p:cNvPr>
          <p:cNvSpPr txBox="1"/>
          <p:nvPr/>
        </p:nvSpPr>
        <p:spPr>
          <a:xfrm>
            <a:off x="7966620" y="4983559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这里要考虑穷举的便利性，</a:t>
            </a:r>
            <a:endParaRPr lang="en-US" altLang="zh-CN" sz="1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选择日期为循环变量，</a:t>
            </a:r>
            <a:endParaRPr lang="en-US" altLang="zh-CN" sz="1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同时要注意更新星期和周序数</a:t>
            </a:r>
          </a:p>
        </p:txBody>
      </p:sp>
    </p:spTree>
    <p:extLst>
      <p:ext uri="{BB962C8B-B14F-4D97-AF65-F5344CB8AC3E}">
        <p14:creationId xmlns:p14="http://schemas.microsoft.com/office/powerpoint/2010/main" val="1484811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D1AFF-A1D3-61E4-CA09-68E870810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536A6BA3-A62A-626E-5D5D-186CE9AEF7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9286" r="7921"/>
          <a:stretch/>
        </p:blipFill>
        <p:spPr>
          <a:xfrm>
            <a:off x="2710036" y="1124744"/>
            <a:ext cx="7193955" cy="13897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B817B91C-BE84-4D55-9C6A-C57D8EA1112F}"/>
              </a:ext>
            </a:extLst>
          </p:cNvPr>
          <p:cNvCxnSpPr>
            <a:cxnSpLocks/>
          </p:cNvCxnSpPr>
          <p:nvPr/>
        </p:nvCxnSpPr>
        <p:spPr>
          <a:xfrm>
            <a:off x="3783311" y="2204864"/>
            <a:ext cx="98099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id="{A0F50B19-8902-3F9C-B843-9AD3A980C2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7889" y="2852936"/>
            <a:ext cx="8974768" cy="313073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E7B7D8EE-68AA-E4FA-F912-7CD10DE0C9AC}"/>
              </a:ext>
            </a:extLst>
          </p:cNvPr>
          <p:cNvSpPr txBox="1"/>
          <p:nvPr/>
        </p:nvSpPr>
        <p:spPr>
          <a:xfrm>
            <a:off x="4438228" y="1196752"/>
            <a:ext cx="5666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se[t]</a:t>
            </a:r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中存储形如“</a:t>
            </a:r>
            <a:r>
              <a:rPr lang="en-US" altLang="zh-CN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??.??\0</a:t>
            </a:r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”的字符串，</a:t>
            </a:r>
            <a:r>
              <a:rPr lang="en-US" altLang="zh-CN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是数字或空格</a:t>
            </a:r>
          </a:p>
        </p:txBody>
      </p:sp>
    </p:spTree>
    <p:extLst>
      <p:ext uri="{BB962C8B-B14F-4D97-AF65-F5344CB8AC3E}">
        <p14:creationId xmlns:p14="http://schemas.microsoft.com/office/powerpoint/2010/main" val="251563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DAB5BFC-FA05-4A9D-4399-6BF658253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764157F6-70A9-436B-6638-970A9C31F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3944"/>
            <a:ext cx="12188825" cy="591011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496FF75-6C6B-2931-F0E2-75EA83B95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420" y="3140968"/>
            <a:ext cx="5652877" cy="1656184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D032301A-735D-F9A3-BC2D-14CD6419E53B}"/>
              </a:ext>
            </a:extLst>
          </p:cNvPr>
          <p:cNvCxnSpPr/>
          <p:nvPr/>
        </p:nvCxnSpPr>
        <p:spPr>
          <a:xfrm>
            <a:off x="6526460" y="3356992"/>
            <a:ext cx="360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647C85F4-458A-BEFC-D425-94DE25BE7670}"/>
              </a:ext>
            </a:extLst>
          </p:cNvPr>
          <p:cNvCxnSpPr/>
          <p:nvPr/>
        </p:nvCxnSpPr>
        <p:spPr>
          <a:xfrm>
            <a:off x="6526460" y="3789040"/>
            <a:ext cx="15121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A6B0D818-8C48-A042-24F3-19BC65EB4FDD}"/>
              </a:ext>
            </a:extLst>
          </p:cNvPr>
          <p:cNvCxnSpPr/>
          <p:nvPr/>
        </p:nvCxnSpPr>
        <p:spPr>
          <a:xfrm>
            <a:off x="6958508" y="4581128"/>
            <a:ext cx="7200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7842EA7B-E619-9494-8E60-158C04F83E0C}"/>
              </a:ext>
            </a:extLst>
          </p:cNvPr>
          <p:cNvCxnSpPr/>
          <p:nvPr/>
        </p:nvCxnSpPr>
        <p:spPr>
          <a:xfrm>
            <a:off x="6526460" y="3573016"/>
            <a:ext cx="64807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638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EF2D3C2-F1B4-0A24-4F92-EDE6EBBC6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987" y="2780928"/>
            <a:ext cx="7562850" cy="33623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556B2D4-7296-8CFB-1CDF-854F26FBF2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9286" r="7921"/>
          <a:stretch/>
        </p:blipFill>
        <p:spPr>
          <a:xfrm>
            <a:off x="2497434" y="980728"/>
            <a:ext cx="7193955" cy="13897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B0545CF9-ED32-FC86-5894-A29C077820C2}"/>
              </a:ext>
            </a:extLst>
          </p:cNvPr>
          <p:cNvCxnSpPr>
            <a:cxnSpLocks/>
          </p:cNvCxnSpPr>
          <p:nvPr/>
        </p:nvCxnSpPr>
        <p:spPr>
          <a:xfrm>
            <a:off x="3502124" y="1772816"/>
            <a:ext cx="360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2E689850-8104-8345-FAFF-CEC846A92F24}"/>
              </a:ext>
            </a:extLst>
          </p:cNvPr>
          <p:cNvSpPr txBox="1"/>
          <p:nvPr/>
        </p:nvSpPr>
        <p:spPr>
          <a:xfrm>
            <a:off x="6886500" y="393305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此处无需多关键字排序，</a:t>
            </a:r>
            <a:endParaRPr lang="en-US" altLang="zh-CN" sz="1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  <a:r>
              <a:rPr lang="en-US" altLang="zh-CN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本来就是按照周序数升序排列的</a:t>
            </a:r>
          </a:p>
        </p:txBody>
      </p:sp>
    </p:spTree>
    <p:extLst>
      <p:ext uri="{BB962C8B-B14F-4D97-AF65-F5344CB8AC3E}">
        <p14:creationId xmlns:p14="http://schemas.microsoft.com/office/powerpoint/2010/main" val="1405850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6691A-32C0-42D2-5D34-93C2BA9F6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>
            <a:extLst>
              <a:ext uri="{FF2B5EF4-FFF2-40B4-BE49-F238E27FC236}">
                <a16:creationId xmlns:a16="http://schemas.microsoft.com/office/drawing/2014/main" id="{B7EB5D81-FD91-1E14-7731-7A4DDEC59B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6269" y="0"/>
            <a:ext cx="12215093" cy="6858000"/>
          </a:xfrm>
        </p:spPr>
      </p:pic>
    </p:spTree>
    <p:extLst>
      <p:ext uri="{BB962C8B-B14F-4D97-AF65-F5344CB8AC3E}">
        <p14:creationId xmlns:p14="http://schemas.microsoft.com/office/powerpoint/2010/main" val="4140889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E9C8D-9C7D-877B-4308-061381B14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E55A9A-7C2F-5898-06B1-5D3F866A9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2004" y="1412776"/>
            <a:ext cx="4752528" cy="1584176"/>
          </a:xfrm>
        </p:spPr>
        <p:txBody>
          <a:bodyPr rtlCol="0">
            <a:normAutofit/>
          </a:bodyPr>
          <a:lstStyle/>
          <a:p>
            <a:pPr rtl="0"/>
            <a:r>
              <a:rPr lang="en-US" altLang="zh-CN" sz="9600" b="1" dirty="0">
                <a:latin typeface="Salesforce Sans"/>
                <a:ea typeface="微软雅黑" panose="020B0503020204020204" pitchFamily="34" charset="-122"/>
                <a:sym typeface="Salesforce Sans"/>
              </a:rPr>
              <a:t>THANKS</a:t>
            </a:r>
            <a:endParaRPr lang="zh-CN" altLang="en-US" sz="9600" b="1" dirty="0">
              <a:latin typeface="Salesforce Sans"/>
              <a:ea typeface="微软雅黑" panose="020B0503020204020204" pitchFamily="34" charset="-122"/>
              <a:sym typeface="Salesforce Sans"/>
            </a:endParaRPr>
          </a:p>
        </p:txBody>
      </p:sp>
    </p:spTree>
    <p:extLst>
      <p:ext uri="{BB962C8B-B14F-4D97-AF65-F5344CB8AC3E}">
        <p14:creationId xmlns:p14="http://schemas.microsoft.com/office/powerpoint/2010/main" val="2619903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A393957-4E96-74D0-8DB0-21C071DF4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给定一个年份，以及该年在这家医院出生的新生儿信息，统计每周的新生儿出生人数，找到新生儿出生数量最多的几周（一周视为从周日开始，周六结束。但一年中最开始的一周和最后一周可能不是完整的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7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天。符合条件的并列周也应一并输出；如果周出生人数相同，按照时间先后顺序输出）。已知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1969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1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1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日是星期三。</a:t>
            </a:r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0C9AD46E-7E68-CD06-AED3-23C205BC88F8}"/>
              </a:ext>
            </a:extLst>
          </p:cNvPr>
          <p:cNvCxnSpPr/>
          <p:nvPr/>
        </p:nvCxnSpPr>
        <p:spPr>
          <a:xfrm>
            <a:off x="4942284" y="2780928"/>
            <a:ext cx="48965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6FD00BB5-C73B-ABB1-210C-A8888603EE98}"/>
              </a:ext>
            </a:extLst>
          </p:cNvPr>
          <p:cNvSpPr txBox="1"/>
          <p:nvPr/>
        </p:nvSpPr>
        <p:spPr>
          <a:xfrm>
            <a:off x="5950396" y="1178577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新生儿数量和周进行捆绑排序</a:t>
            </a:r>
          </a:p>
        </p:txBody>
      </p:sp>
    </p:spTree>
    <p:extLst>
      <p:ext uri="{BB962C8B-B14F-4D97-AF65-F5344CB8AC3E}">
        <p14:creationId xmlns:p14="http://schemas.microsoft.com/office/powerpoint/2010/main" val="149556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55D5C1B-F6A5-CDF6-7AC9-7F6DC15B5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9876" y="620688"/>
            <a:ext cx="10360501" cy="5832648"/>
          </a:xfrm>
        </p:spPr>
        <p:txBody>
          <a:bodyPr>
            <a:normAutofit lnSpcReduction="10000"/>
          </a:bodyPr>
          <a:lstStyle/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zh-CN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输入格式</a:t>
            </a:r>
            <a:r>
              <a:rPr lang="en-US" altLang="zh-CN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第一行，一个整数，四位年份，可以是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1969-2019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中的某一年。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第二行：两个整数，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n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m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，代表后面有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n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行新生儿信息，输出最多新生儿的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m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周信息。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第三行开始的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n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行，为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n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个宝宝的出生信息。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每一行是用空格隔开的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4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列数据：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第一列是宝宝的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ID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，整数类型；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第二列是宝宝的出生月份，整数，值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1-12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第三列是宝宝的出生日期，整数，值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1-31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第四列是宝宝的性别，整数：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1-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男，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0-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女；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00000"/>
              </a:lnSpc>
            </a:pPr>
            <a:endParaRPr lang="zh-CN" altLang="en-US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2D00ABCB-7858-8D4E-62D6-377A391321A3}"/>
              </a:ext>
            </a:extLst>
          </p:cNvPr>
          <p:cNvCxnSpPr/>
          <p:nvPr/>
        </p:nvCxnSpPr>
        <p:spPr>
          <a:xfrm>
            <a:off x="3862164" y="5013176"/>
            <a:ext cx="15121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F3F2FE2-14B9-F1AB-5139-BA3722E10254}"/>
              </a:ext>
            </a:extLst>
          </p:cNvPr>
          <p:cNvCxnSpPr/>
          <p:nvPr/>
        </p:nvCxnSpPr>
        <p:spPr>
          <a:xfrm>
            <a:off x="3862164" y="5589240"/>
            <a:ext cx="15121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75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09F074-6D83-68E5-6FC7-E76B50335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868" y="1196752"/>
            <a:ext cx="10360501" cy="3383387"/>
          </a:xfrm>
        </p:spPr>
        <p:txBody>
          <a:bodyPr/>
          <a:lstStyle/>
          <a:p>
            <a:pPr marL="0" indent="0" algn="l">
              <a:spcBef>
                <a:spcPts val="600"/>
              </a:spcBef>
              <a:buNone/>
            </a:pPr>
            <a:r>
              <a:rPr lang="en-US" altLang="zh-CN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输出格式</a:t>
            </a:r>
            <a:r>
              <a:rPr lang="en-US" altLang="zh-CN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若干个出生小孩人数最多的高峰周信息，每个高峰周信息的格式如下：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pPr marL="0" indent="0" algn="l">
              <a:buNone/>
            </a:pPr>
            <a:r>
              <a:rPr lang="en-US" altLang="zh-CN" b="0" i="0" dirty="0">
                <a:effectLst/>
                <a:latin typeface="Open Sans" panose="020B0606030504020204" pitchFamily="34" charset="0"/>
              </a:rPr>
              <a:t>[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周起始日期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-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周结束日期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]: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周出生人数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(B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出生男婴人数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)</a:t>
            </a:r>
          </a:p>
          <a:p>
            <a:pPr marL="0" indent="0" algn="l"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其中周起止日期均为月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.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日的格式，月份和日期的取值都是</a:t>
            </a:r>
            <a:r>
              <a:rPr lang="en-US" altLang="zh-CN" b="0" i="0" dirty="0">
                <a:effectLst/>
                <a:latin typeface="Open Sans" panose="020B0606030504020204" pitchFamily="34" charset="0"/>
              </a:rPr>
              <a:t>2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位整数，空位输出空格。</a:t>
            </a:r>
            <a:endParaRPr lang="zh-CN" altLang="en-US" b="0" i="0" dirty="0">
              <a:effectLst/>
              <a:latin typeface="Open Sans" panose="020B0606030504020204" pitchFamily="34" charset="0"/>
            </a:endParaRPr>
          </a:p>
          <a:p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C84B9422-E094-C7E2-6057-B3A213C79C3B}"/>
              </a:ext>
            </a:extLst>
          </p:cNvPr>
          <p:cNvCxnSpPr/>
          <p:nvPr/>
        </p:nvCxnSpPr>
        <p:spPr>
          <a:xfrm>
            <a:off x="1320869" y="3283995"/>
            <a:ext cx="39604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383AEF17-8C7F-EC46-05D2-68221D5F7B2D}"/>
              </a:ext>
            </a:extLst>
          </p:cNvPr>
          <p:cNvSpPr txBox="1"/>
          <p:nvPr/>
        </p:nvSpPr>
        <p:spPr>
          <a:xfrm>
            <a:off x="2617013" y="230230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注意输出格式处理</a:t>
            </a:r>
          </a:p>
        </p:txBody>
      </p:sp>
    </p:spTree>
    <p:extLst>
      <p:ext uri="{BB962C8B-B14F-4D97-AF65-F5344CB8AC3E}">
        <p14:creationId xmlns:p14="http://schemas.microsoft.com/office/powerpoint/2010/main" val="279259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1790311" y="908720"/>
            <a:ext cx="2647917" cy="877912"/>
          </a:xfrm>
        </p:spPr>
        <p:txBody>
          <a:bodyPr rtlCol="0"/>
          <a:lstStyle/>
          <a:p>
            <a:pPr rtl="0"/>
            <a:r>
              <a:rPr lang="zh-CN" altLang="en-US" dirty="0">
                <a:latin typeface="Salesforce Sans"/>
                <a:sym typeface="Salesforce Sans"/>
              </a:rPr>
              <a:t>基本思路</a:t>
            </a:r>
            <a:endParaRPr lang="zh-CN" altLang="en-US" dirty="0">
              <a:latin typeface="Salesforce Sans"/>
              <a:ea typeface="微软雅黑" panose="020B0503020204020204" pitchFamily="34" charset="-122"/>
              <a:sym typeface="Salesforce Sans"/>
            </a:endParaRPr>
          </a:p>
        </p:txBody>
      </p:sp>
      <p:sp>
        <p:nvSpPr>
          <p:cNvPr id="14" name="内容占位符 13"/>
          <p:cNvSpPr>
            <a:spLocks noGrp="1"/>
          </p:cNvSpPr>
          <p:nvPr>
            <p:ph idx="1"/>
          </p:nvPr>
        </p:nvSpPr>
        <p:spPr>
          <a:xfrm>
            <a:off x="1790312" y="2348881"/>
            <a:ext cx="8856984" cy="2088232"/>
          </a:xfrm>
        </p:spPr>
        <p:txBody>
          <a:bodyPr rtlCol="0"/>
          <a:lstStyle/>
          <a:p>
            <a:pPr rtl="0"/>
            <a:r>
              <a:rPr lang="zh-CN" altLang="en-US" dirty="0">
                <a:latin typeface="Salesforce Sans"/>
                <a:ea typeface="微软雅黑" panose="020B0503020204020204" pitchFamily="34" charset="-122"/>
                <a:sym typeface="Salesforce Sans"/>
              </a:rPr>
              <a:t>将每周的日期区间与当周新生儿数量存入结构体</a:t>
            </a:r>
            <a:endParaRPr lang="en-US" altLang="zh-CN" dirty="0">
              <a:latin typeface="Salesforce Sans"/>
              <a:ea typeface="微软雅黑" panose="020B0503020204020204" pitchFamily="34" charset="-122"/>
              <a:sym typeface="Salesforce Sans"/>
            </a:endParaRPr>
          </a:p>
          <a:p>
            <a:pPr rtl="0"/>
            <a:endParaRPr lang="en-US" altLang="zh-CN" dirty="0">
              <a:latin typeface="Salesforce Sans"/>
              <a:ea typeface="微软雅黑" panose="020B0503020204020204" pitchFamily="34" charset="-122"/>
              <a:sym typeface="Salesforce Sans"/>
            </a:endParaRPr>
          </a:p>
          <a:p>
            <a:pPr rtl="0"/>
            <a:r>
              <a:rPr lang="zh-CN" altLang="en-US" dirty="0">
                <a:latin typeface="Salesforce Sans"/>
                <a:sym typeface="Salesforce Sans"/>
              </a:rPr>
              <a:t>按新生儿数量对结构体排序</a:t>
            </a:r>
            <a:endParaRPr lang="en-US" altLang="zh-CN" dirty="0">
              <a:latin typeface="Salesforce Sans"/>
              <a:sym typeface="Salesforce Sans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CCD5E26-3B57-0897-DA82-6BDE523BFC9E}"/>
              </a:ext>
            </a:extLst>
          </p:cNvPr>
          <p:cNvCxnSpPr>
            <a:cxnSpLocks/>
          </p:cNvCxnSpPr>
          <p:nvPr/>
        </p:nvCxnSpPr>
        <p:spPr>
          <a:xfrm>
            <a:off x="1985320" y="2852936"/>
            <a:ext cx="77815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70212116-E40D-C4B4-612B-742624D870E4}"/>
              </a:ext>
            </a:extLst>
          </p:cNvPr>
          <p:cNvSpPr txBox="1"/>
          <p:nvPr/>
        </p:nvSpPr>
        <p:spPr>
          <a:xfrm>
            <a:off x="8884333" y="295498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怎么存？</a:t>
            </a:r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12691-A6EE-F022-F3F7-FADB58B11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>
            <a:extLst>
              <a:ext uri="{FF2B5EF4-FFF2-40B4-BE49-F238E27FC236}">
                <a16:creationId xmlns:a16="http://schemas.microsoft.com/office/drawing/2014/main" id="{4F19BC2B-AF97-6FCE-AAB3-BD6589534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311" y="908720"/>
            <a:ext cx="1567797" cy="877912"/>
          </a:xfrm>
        </p:spPr>
        <p:txBody>
          <a:bodyPr rtlCol="0"/>
          <a:lstStyle/>
          <a:p>
            <a:pPr rtl="0"/>
            <a:r>
              <a:rPr lang="zh-CN" altLang="en-US" dirty="0">
                <a:latin typeface="Salesforce Sans"/>
                <a:sym typeface="Salesforce Sans"/>
              </a:rPr>
              <a:t>难点</a:t>
            </a:r>
            <a:endParaRPr lang="zh-CN" altLang="en-US" dirty="0">
              <a:latin typeface="Salesforce Sans"/>
              <a:ea typeface="微软雅黑" panose="020B0503020204020204" pitchFamily="34" charset="-122"/>
              <a:sym typeface="Salesforce Sans"/>
            </a:endParaRPr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469372F2-AE3F-16C1-F59D-498DD9976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0312" y="2348881"/>
            <a:ext cx="7976508" cy="2664296"/>
          </a:xfrm>
        </p:spPr>
        <p:txBody>
          <a:bodyPr rtlCol="0"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如何划分日期区间？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如何根据输入的出生日期对应到某个区间？</a:t>
            </a:r>
            <a:endParaRPr lang="en-US" altLang="zh-CN" dirty="0">
              <a:latin typeface="Salesforce Sans"/>
              <a:sym typeface="Salesforce San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D4BA1E2-E85B-F5C5-AAC0-930BC0FC8841}"/>
              </a:ext>
            </a:extLst>
          </p:cNvPr>
          <p:cNvSpPr txBox="1"/>
          <p:nvPr/>
        </p:nvSpPr>
        <p:spPr>
          <a:xfrm>
            <a:off x="6382444" y="4797152"/>
            <a:ext cx="44935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暴力处理可能会很繁琐，</a:t>
            </a:r>
            <a:endParaRPr lang="en-US" altLang="zh-CN" sz="2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能否找到一个量作为桥梁？</a:t>
            </a:r>
          </a:p>
        </p:txBody>
      </p:sp>
    </p:spTree>
    <p:extLst>
      <p:ext uri="{BB962C8B-B14F-4D97-AF65-F5344CB8AC3E}">
        <p14:creationId xmlns:p14="http://schemas.microsoft.com/office/powerpoint/2010/main" val="330160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98AB9A-26C6-1F69-7253-97B817436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>
            <a:extLst>
              <a:ext uri="{FF2B5EF4-FFF2-40B4-BE49-F238E27FC236}">
                <a16:creationId xmlns:a16="http://schemas.microsoft.com/office/drawing/2014/main" id="{AF29AB58-7684-D85E-C98D-B1DFE1293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511" y="5227472"/>
            <a:ext cx="3931253" cy="726988"/>
          </a:xfrm>
        </p:spPr>
        <p:txBody>
          <a:bodyPr rtlCol="0">
            <a:normAutofit/>
          </a:bodyPr>
          <a:lstStyle/>
          <a:p>
            <a:pPr rtl="0"/>
            <a:r>
              <a:rPr lang="zh-CN" altLang="en-US" dirty="0">
                <a:latin typeface="Salesforce Sans"/>
                <a:sym typeface="Salesforce Sans"/>
              </a:rPr>
              <a:t>某一周的日期区间</a:t>
            </a:r>
            <a:endParaRPr lang="zh-CN" altLang="en-US" dirty="0">
              <a:latin typeface="Salesforce Sans"/>
              <a:ea typeface="微软雅黑" panose="020B0503020204020204" pitchFamily="34" charset="-122"/>
              <a:sym typeface="Salesforce Sans"/>
            </a:endParaRPr>
          </a:p>
        </p:txBody>
      </p:sp>
      <p:sp>
        <p:nvSpPr>
          <p:cNvPr id="4" name="标题 12">
            <a:extLst>
              <a:ext uri="{FF2B5EF4-FFF2-40B4-BE49-F238E27FC236}">
                <a16:creationId xmlns:a16="http://schemas.microsoft.com/office/drawing/2014/main" id="{CAAE17FA-EA4D-E664-E6B2-57AB42AC71DA}"/>
              </a:ext>
            </a:extLst>
          </p:cNvPr>
          <p:cNvSpPr txBox="1">
            <a:spLocks/>
          </p:cNvSpPr>
          <p:nvPr/>
        </p:nvSpPr>
        <p:spPr>
          <a:xfrm>
            <a:off x="1925038" y="903540"/>
            <a:ext cx="3484200" cy="72698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>
                <a:latin typeface="Salesforce Sans"/>
                <a:sym typeface="Salesforce Sans"/>
              </a:rPr>
              <a:t>新生儿出生日期</a:t>
            </a:r>
          </a:p>
        </p:txBody>
      </p:sp>
      <p:sp>
        <p:nvSpPr>
          <p:cNvPr id="5" name="标题 12">
            <a:extLst>
              <a:ext uri="{FF2B5EF4-FFF2-40B4-BE49-F238E27FC236}">
                <a16:creationId xmlns:a16="http://schemas.microsoft.com/office/drawing/2014/main" id="{A18383E8-BCFF-2ACD-87AA-692D567DD166}"/>
              </a:ext>
            </a:extLst>
          </p:cNvPr>
          <p:cNvSpPr txBox="1">
            <a:spLocks/>
          </p:cNvSpPr>
          <p:nvPr/>
        </p:nvSpPr>
        <p:spPr>
          <a:xfrm>
            <a:off x="2832094" y="3081046"/>
            <a:ext cx="1670091" cy="71662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>
                <a:latin typeface="Salesforce Sans"/>
                <a:sym typeface="Salesforce Sans"/>
              </a:rPr>
              <a:t>周序数</a:t>
            </a:r>
            <a:endParaRPr lang="en-US" altLang="zh-CN" dirty="0">
              <a:latin typeface="Salesforce Sans"/>
              <a:sym typeface="Salesforce Sans"/>
            </a:endParaRP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E5DC7211-8225-B756-AD5B-1DF3DF7C0F36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3667138" y="1630528"/>
            <a:ext cx="2" cy="14505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3EBFBE51-21EB-1463-4D3E-B840335740F6}"/>
              </a:ext>
            </a:extLst>
          </p:cNvPr>
          <p:cNvCxnSpPr>
            <a:cxnSpLocks/>
            <a:stCxn id="5" idx="2"/>
            <a:endCxn id="13" idx="0"/>
          </p:cNvCxnSpPr>
          <p:nvPr/>
        </p:nvCxnSpPr>
        <p:spPr>
          <a:xfrm flipH="1">
            <a:off x="3667138" y="3797674"/>
            <a:ext cx="2" cy="142979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8763B080-563E-E8AF-AED3-B1A5449923E7}"/>
              </a:ext>
            </a:extLst>
          </p:cNvPr>
          <p:cNvSpPr txBox="1"/>
          <p:nvPr/>
        </p:nvSpPr>
        <p:spPr>
          <a:xfrm>
            <a:off x="3883164" y="209417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某一天在第几周？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3136D0C-1877-2B21-D10A-ED415E7B11F8}"/>
              </a:ext>
            </a:extLst>
          </p:cNvPr>
          <p:cNvSpPr txBox="1"/>
          <p:nvPr/>
        </p:nvSpPr>
        <p:spPr>
          <a:xfrm>
            <a:off x="3883164" y="4251693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某一周是哪几天？</a:t>
            </a:r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82A077CC-57DB-4E8D-2AB0-934A09DF1B30}"/>
              </a:ext>
            </a:extLst>
          </p:cNvPr>
          <p:cNvCxnSpPr>
            <a:cxnSpLocks/>
          </p:cNvCxnSpPr>
          <p:nvPr/>
        </p:nvCxnSpPr>
        <p:spPr>
          <a:xfrm>
            <a:off x="5158308" y="2617032"/>
            <a:ext cx="0" cy="1634296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396EF0EB-DBE2-9DF5-C892-3FFC49F14FE7}"/>
              </a:ext>
            </a:extLst>
          </p:cNvPr>
          <p:cNvSpPr txBox="1"/>
          <p:nvPr/>
        </p:nvSpPr>
        <p:spPr>
          <a:xfrm>
            <a:off x="5590356" y="3167390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核心在于日期和周序数的双向检索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F9A8B1D-4E12-5FAD-CBBB-A46FF56CB400}"/>
              </a:ext>
            </a:extLst>
          </p:cNvPr>
          <p:cNvSpPr txBox="1"/>
          <p:nvPr/>
        </p:nvSpPr>
        <p:spPr>
          <a:xfrm>
            <a:off x="5591323" y="317848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结构体数组下标</a:t>
            </a:r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BA72AB3A-DA98-E004-2FD4-D749B97B5D13}"/>
              </a:ext>
            </a:extLst>
          </p:cNvPr>
          <p:cNvCxnSpPr>
            <a:cxnSpLocks/>
            <a:stCxn id="31" idx="1"/>
            <a:endCxn id="5" idx="3"/>
          </p:cNvCxnSpPr>
          <p:nvPr/>
        </p:nvCxnSpPr>
        <p:spPr>
          <a:xfrm flipH="1" flipV="1">
            <a:off x="4502185" y="3439360"/>
            <a:ext cx="1089138" cy="73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71FAC3E8-8A8E-4C8D-F746-11C1E2A17A48}"/>
              </a:ext>
            </a:extLst>
          </p:cNvPr>
          <p:cNvSpPr txBox="1"/>
          <p:nvPr/>
        </p:nvSpPr>
        <p:spPr>
          <a:xfrm>
            <a:off x="3697381" y="232971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建立映射</a:t>
            </a:r>
          </a:p>
        </p:txBody>
      </p: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F21726D9-31B9-64C5-99E4-7F00779D26CF}"/>
              </a:ext>
            </a:extLst>
          </p:cNvPr>
          <p:cNvCxnSpPr>
            <a:stCxn id="4" idx="2"/>
            <a:endCxn id="31" idx="0"/>
          </p:cNvCxnSpPr>
          <p:nvPr/>
        </p:nvCxnSpPr>
        <p:spPr>
          <a:xfrm>
            <a:off x="3667138" y="1630528"/>
            <a:ext cx="3273273" cy="154795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AFDC5FA4-F356-31C2-0F67-4D4B071DEB43}"/>
              </a:ext>
            </a:extLst>
          </p:cNvPr>
          <p:cNvCxnSpPr>
            <a:cxnSpLocks/>
            <a:stCxn id="31" idx="2"/>
            <a:endCxn id="13" idx="0"/>
          </p:cNvCxnSpPr>
          <p:nvPr/>
        </p:nvCxnSpPr>
        <p:spPr>
          <a:xfrm flipH="1">
            <a:off x="3667138" y="3701700"/>
            <a:ext cx="3273273" cy="15257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97777ABC-8908-4417-D0E4-370A0521846D}"/>
              </a:ext>
            </a:extLst>
          </p:cNvPr>
          <p:cNvSpPr txBox="1"/>
          <p:nvPr/>
        </p:nvSpPr>
        <p:spPr>
          <a:xfrm>
            <a:off x="3691705" y="397726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建立映射</a:t>
            </a:r>
          </a:p>
        </p:txBody>
      </p:sp>
    </p:spTree>
    <p:extLst>
      <p:ext uri="{BB962C8B-B14F-4D97-AF65-F5344CB8AC3E}">
        <p14:creationId xmlns:p14="http://schemas.microsoft.com/office/powerpoint/2010/main" val="117565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  <p:bldP spid="28" grpId="0"/>
      <p:bldP spid="28" grpId="1"/>
      <p:bldP spid="31" grpId="0"/>
      <p:bldP spid="43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9D1A6-C3BA-C4B8-7C18-C20FBA03D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>
            <a:extLst>
              <a:ext uri="{FF2B5EF4-FFF2-40B4-BE49-F238E27FC236}">
                <a16:creationId xmlns:a16="http://schemas.microsoft.com/office/drawing/2014/main" id="{BB5EC6DA-AA46-102C-5C4F-52CD10139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692696"/>
            <a:ext cx="1491153" cy="805904"/>
          </a:xfrm>
        </p:spPr>
        <p:txBody>
          <a:bodyPr rtlCol="0"/>
          <a:lstStyle/>
          <a:p>
            <a:pPr rtl="0"/>
            <a:r>
              <a:rPr lang="zh-CN" altLang="en-US" dirty="0">
                <a:latin typeface="Salesforce Sans"/>
                <a:sym typeface="Salesforce Sans"/>
              </a:rPr>
              <a:t>破题</a:t>
            </a:r>
            <a:endParaRPr lang="zh-CN" altLang="en-US" dirty="0">
              <a:latin typeface="Salesforce Sans"/>
              <a:ea typeface="微软雅黑" panose="020B0503020204020204" pitchFamily="34" charset="-122"/>
              <a:sym typeface="Salesforce Sans"/>
            </a:endParaRPr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DEEFB4C4-FF7B-E95C-8371-3D9DDEB49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2060848"/>
            <a:ext cx="10132113" cy="3744416"/>
          </a:xfrm>
        </p:spPr>
        <p:txBody>
          <a:bodyPr rtlCol="0">
            <a:normAutofit/>
          </a:bodyPr>
          <a:lstStyle/>
          <a:p>
            <a:r>
              <a:rPr lang="zh-CN" altLang="en-US" dirty="0"/>
              <a:t>通过穷举预处理两个数组，一个以日期为下标、周序数为值，另一个以周序数为下标，日期区间为值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前者用于输入时将新生儿对应到周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后者直接放在结构体里用于输出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589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878099-B6B1-58AF-E2C9-52733B68F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>
            <a:extLst>
              <a:ext uri="{FF2B5EF4-FFF2-40B4-BE49-F238E27FC236}">
                <a16:creationId xmlns:a16="http://schemas.microsoft.com/office/drawing/2014/main" id="{A7CE3086-2CD7-E704-D073-F360E270E0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6269" y="0"/>
            <a:ext cx="12215093" cy="6858000"/>
          </a:xfrm>
        </p:spPr>
      </p:pic>
    </p:spTree>
    <p:extLst>
      <p:ext uri="{BB962C8B-B14F-4D97-AF65-F5344CB8AC3E}">
        <p14:creationId xmlns:p14="http://schemas.microsoft.com/office/powerpoint/2010/main" val="3950686610"/>
      </p:ext>
    </p:extLst>
  </p:cSld>
  <p:clrMapOvr>
    <a:masterClrMapping/>
  </p:clrMapOvr>
</p:sld>
</file>

<file path=ppt/theme/theme1.xml><?xml version="1.0" encoding="utf-8"?>
<a:theme xmlns:a="http://schemas.openxmlformats.org/drawingml/2006/main" name="技术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0_TF02787990" id="{B92BC9B5-738B-4CC2-8CA1-E55E4DE48376}" vid="{E13EDB6E-3155-482C-B196-DB94B90BA714}"/>
    </a:ext>
  </a:extLst>
</a:theme>
</file>

<file path=ppt/theme/theme2.xml><?xml version="1.0" encoding="utf-8"?>
<a:theme xmlns:a="http://schemas.openxmlformats.org/drawingml/2006/main" name="办公室主题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办公室主题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三条电路线演示文稿（宽屏）</Template>
  <TotalTime>174</TotalTime>
  <Words>510</Words>
  <Application>Microsoft Office PowerPoint</Application>
  <PresentationFormat>自定义</PresentationFormat>
  <Paragraphs>63</Paragraphs>
  <Slides>15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Salesforce Sans</vt:lpstr>
      <vt:lpstr>宋体</vt:lpstr>
      <vt:lpstr>微软雅黑</vt:lpstr>
      <vt:lpstr>Arial</vt:lpstr>
      <vt:lpstr>Open Sans</vt:lpstr>
      <vt:lpstr>技术 16x9</vt:lpstr>
      <vt:lpstr>267-新生儿统计  解法分享</vt:lpstr>
      <vt:lpstr>PowerPoint 演示文稿</vt:lpstr>
      <vt:lpstr>PowerPoint 演示文稿</vt:lpstr>
      <vt:lpstr>PowerPoint 演示文稿</vt:lpstr>
      <vt:lpstr>基本思路</vt:lpstr>
      <vt:lpstr>难点</vt:lpstr>
      <vt:lpstr>某一周的日期区间</vt:lpstr>
      <vt:lpstr>破题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Bean Rice</dc:creator>
  <cp:lastModifiedBy>Bean Rice</cp:lastModifiedBy>
  <cp:revision>8</cp:revision>
  <dcterms:created xsi:type="dcterms:W3CDTF">2024-11-07T15:08:32Z</dcterms:created>
  <dcterms:modified xsi:type="dcterms:W3CDTF">2024-11-12T02:50:53Z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