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2" r:id="rId3"/>
    <p:sldId id="263" r:id="rId4"/>
    <p:sldId id="257" r:id="rId5"/>
    <p:sldId id="259" r:id="rId6"/>
    <p:sldId id="260"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816"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ADC31B-F197-4F7D-8E2A-15FFB050CB73}" type="datetimeFigureOut">
              <a:rPr lang="zh-CN" altLang="en-US" smtClean="0"/>
              <a:t>2024/11/7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78B1E6-8187-4A55-A661-D2DBCA3B40F1}" type="slidenum">
              <a:rPr lang="zh-CN" altLang="en-US" smtClean="0"/>
              <a:t>‹#›</a:t>
            </a:fld>
            <a:endParaRPr lang="zh-CN" altLang="en-US"/>
          </a:p>
        </p:txBody>
      </p:sp>
    </p:spTree>
    <p:extLst>
      <p:ext uri="{BB962C8B-B14F-4D97-AF65-F5344CB8AC3E}">
        <p14:creationId xmlns:p14="http://schemas.microsoft.com/office/powerpoint/2010/main" val="2377138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978B1E6-8187-4A55-A661-D2DBCA3B40F1}" type="slidenum">
              <a:rPr lang="zh-CN" altLang="en-US" smtClean="0"/>
              <a:t>3</a:t>
            </a:fld>
            <a:endParaRPr lang="zh-CN" altLang="en-US"/>
          </a:p>
        </p:txBody>
      </p:sp>
    </p:spTree>
    <p:extLst>
      <p:ext uri="{BB962C8B-B14F-4D97-AF65-F5344CB8AC3E}">
        <p14:creationId xmlns:p14="http://schemas.microsoft.com/office/powerpoint/2010/main" val="1482247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978B1E6-8187-4A55-A661-D2DBCA3B40F1}" type="slidenum">
              <a:rPr lang="zh-CN" altLang="en-US" smtClean="0"/>
              <a:t>5</a:t>
            </a:fld>
            <a:endParaRPr lang="zh-CN" altLang="en-US"/>
          </a:p>
        </p:txBody>
      </p:sp>
    </p:spTree>
    <p:extLst>
      <p:ext uri="{BB962C8B-B14F-4D97-AF65-F5344CB8AC3E}">
        <p14:creationId xmlns:p14="http://schemas.microsoft.com/office/powerpoint/2010/main" val="14504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978B1E6-8187-4A55-A661-D2DBCA3B40F1}" type="slidenum">
              <a:rPr lang="zh-CN" altLang="en-US" smtClean="0"/>
              <a:t>6</a:t>
            </a:fld>
            <a:endParaRPr lang="zh-CN" altLang="en-US"/>
          </a:p>
        </p:txBody>
      </p:sp>
    </p:spTree>
    <p:extLst>
      <p:ext uri="{BB962C8B-B14F-4D97-AF65-F5344CB8AC3E}">
        <p14:creationId xmlns:p14="http://schemas.microsoft.com/office/powerpoint/2010/main" val="4148895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364B1D2-6D77-7D89-FE34-93FC55AA653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C843DC8-4CA3-5CF6-FEBA-76C98D2DD8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A476F812-E89B-5513-0ED6-1F9E2BC23396}"/>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5" name="页脚占位符 4">
            <a:extLst>
              <a:ext uri="{FF2B5EF4-FFF2-40B4-BE49-F238E27FC236}">
                <a16:creationId xmlns:a16="http://schemas.microsoft.com/office/drawing/2014/main" id="{891138DE-13F4-C7A0-BC23-822DAC6806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1B10C05-69D1-E68A-6AD6-99B35D569B6C}"/>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2236959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3DAB37-643A-906C-B512-3632A091460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BF59ACEF-6534-160A-E141-73E5BB6CD67D}"/>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E486570-78D7-BA7A-9D76-2A616FE3045B}"/>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5" name="页脚占位符 4">
            <a:extLst>
              <a:ext uri="{FF2B5EF4-FFF2-40B4-BE49-F238E27FC236}">
                <a16:creationId xmlns:a16="http://schemas.microsoft.com/office/drawing/2014/main" id="{D02057B6-816B-19CF-C6F0-F043D25E13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B22F3EB-18CD-FB36-674B-C70864A5590F}"/>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3722573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A551267-DC88-746D-1065-531523CC6C6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3C4C70FF-3647-23FF-F618-48039E90645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AC6556-A77D-BE2A-3733-0E8113C5C5A9}"/>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5" name="页脚占位符 4">
            <a:extLst>
              <a:ext uri="{FF2B5EF4-FFF2-40B4-BE49-F238E27FC236}">
                <a16:creationId xmlns:a16="http://schemas.microsoft.com/office/drawing/2014/main" id="{E9C30B09-E31D-778C-429E-322768279E5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E31E932-B39C-91C5-612A-216C2485B5BD}"/>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1469151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F0E7D7-5448-04BD-D676-26AE79F8C28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90E443D-DB21-90AA-E75D-0C73D3E09394}"/>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4CD68BAF-D0BD-961D-F450-14C06361F01B}"/>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5" name="页脚占位符 4">
            <a:extLst>
              <a:ext uri="{FF2B5EF4-FFF2-40B4-BE49-F238E27FC236}">
                <a16:creationId xmlns:a16="http://schemas.microsoft.com/office/drawing/2014/main" id="{C794046A-F433-85C2-1BE7-D2FDEB8A9F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97A1A50-1DEF-3A1F-DE8F-7FF2E1433312}"/>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3065350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65A720-6BA3-4D5A-0025-97746DA6888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A18090CA-BCE6-3239-4DA9-D712155D35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448FD48-5FED-B703-9AF0-4BF04ECA6F2B}"/>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5" name="页脚占位符 4">
            <a:extLst>
              <a:ext uri="{FF2B5EF4-FFF2-40B4-BE49-F238E27FC236}">
                <a16:creationId xmlns:a16="http://schemas.microsoft.com/office/drawing/2014/main" id="{6941BD4A-638B-8846-162C-B0FBDDBECDB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42D36AD-3679-D853-D737-47205DA56D43}"/>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4200698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6AB727-2858-41EA-BDF8-FEAEB24A274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58AF5AD-3A45-4F8C-CE22-44C0E096E13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C332F64D-C611-7CEB-C7BF-0EBB2E11D0A2}"/>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EC473ECD-8BC5-60C3-C441-8625E71792CB}"/>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6" name="页脚占位符 5">
            <a:extLst>
              <a:ext uri="{FF2B5EF4-FFF2-40B4-BE49-F238E27FC236}">
                <a16:creationId xmlns:a16="http://schemas.microsoft.com/office/drawing/2014/main" id="{33A8FBC1-5538-9B75-3524-626DE7FDE95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FBCF4B5-5249-ECEF-EFE1-B3FC0217A0B2}"/>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42794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3A592BA-748D-BF93-6374-B2E4EBD4D38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FF2D423-F6FA-5BBA-193C-E1A50BB793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F64483A8-9CB9-8D48-6257-A570128F3A3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AC9AC447-23E6-C03A-AFEA-06332D7374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579ED1CD-D09A-C34C-4B7F-4801AA3D539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712A5E41-22D0-3F35-2277-B96B9E5CA36E}"/>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8" name="页脚占位符 7">
            <a:extLst>
              <a:ext uri="{FF2B5EF4-FFF2-40B4-BE49-F238E27FC236}">
                <a16:creationId xmlns:a16="http://schemas.microsoft.com/office/drawing/2014/main" id="{43B22AB8-55AA-35FC-C579-7C0497A95F7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59EF614A-735B-6B39-99DE-F7347325D459}"/>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2057225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504B49-A09A-23BC-B8D4-5B378DAEF36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2B0DA0F-BB40-9427-2EEF-1CD35A391B73}"/>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4" name="页脚占位符 3">
            <a:extLst>
              <a:ext uri="{FF2B5EF4-FFF2-40B4-BE49-F238E27FC236}">
                <a16:creationId xmlns:a16="http://schemas.microsoft.com/office/drawing/2014/main" id="{84C7A495-F8B7-C06B-A84C-C8761D76921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B6BE065-2A80-A4AE-BB13-35DFF565B275}"/>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3048840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A96E45C-07F0-29FD-51A9-C5A5910A7E76}"/>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3" name="页脚占位符 2">
            <a:extLst>
              <a:ext uri="{FF2B5EF4-FFF2-40B4-BE49-F238E27FC236}">
                <a16:creationId xmlns:a16="http://schemas.microsoft.com/office/drawing/2014/main" id="{F93EABB9-52EE-767C-7700-2EBD56F29D1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43CCCD5-2031-08DD-1AAF-E94BF11A1968}"/>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1046558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D8AE71-91EC-3B52-92E5-42FE4B8EFE1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96F0451-37F6-7C2A-6712-F8CF938461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D9B1D34-B198-C4DE-AC41-24AB5BDDE4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5FD0ACC-97BD-3D71-D36F-67A7BA838F78}"/>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6" name="页脚占位符 5">
            <a:extLst>
              <a:ext uri="{FF2B5EF4-FFF2-40B4-BE49-F238E27FC236}">
                <a16:creationId xmlns:a16="http://schemas.microsoft.com/office/drawing/2014/main" id="{213E5515-C03D-782C-F9D6-D52CC11961E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A7896B1-62EF-D4AA-2A40-3F864F4818BE}"/>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2214881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CCF40AB-4F47-C2A4-81F9-CB588B63904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AB2D569A-96FA-6F3F-9EFC-689E83E879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6BA3ECD0-F202-5F22-007C-847FAE0AB7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699F3AA-6721-6FCF-EFAB-8242190C2737}"/>
              </a:ext>
            </a:extLst>
          </p:cNvPr>
          <p:cNvSpPr>
            <a:spLocks noGrp="1"/>
          </p:cNvSpPr>
          <p:nvPr>
            <p:ph type="dt" sz="half" idx="10"/>
          </p:nvPr>
        </p:nvSpPr>
        <p:spPr/>
        <p:txBody>
          <a:bodyPr/>
          <a:lstStyle/>
          <a:p>
            <a:fld id="{247CDAAA-1D74-4AD8-AF54-3C5C6FCFB9FA}" type="datetimeFigureOut">
              <a:rPr lang="zh-CN" altLang="en-US" smtClean="0"/>
              <a:t>2024/11/7</a:t>
            </a:fld>
            <a:endParaRPr lang="zh-CN" altLang="en-US"/>
          </a:p>
        </p:txBody>
      </p:sp>
      <p:sp>
        <p:nvSpPr>
          <p:cNvPr id="6" name="页脚占位符 5">
            <a:extLst>
              <a:ext uri="{FF2B5EF4-FFF2-40B4-BE49-F238E27FC236}">
                <a16:creationId xmlns:a16="http://schemas.microsoft.com/office/drawing/2014/main" id="{AF6F3091-F38E-86BC-F15A-1756EA2909A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08F240A-EB18-DA6F-5BD9-0F0964AD8661}"/>
              </a:ext>
            </a:extLst>
          </p:cNvPr>
          <p:cNvSpPr>
            <a:spLocks noGrp="1"/>
          </p:cNvSpPr>
          <p:nvPr>
            <p:ph type="sldNum" sz="quarter" idx="12"/>
          </p:nvPr>
        </p:nvSpPr>
        <p:spPr/>
        <p:txBody>
          <a:body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1146151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F15694D2-3CD1-A2D2-2440-5EDFBE17CD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A0FED2C9-6D5D-179B-BB1D-F30B3B643F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DDA4986-768D-BDC3-30A0-165956B767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7CDAAA-1D74-4AD8-AF54-3C5C6FCFB9FA}" type="datetimeFigureOut">
              <a:rPr lang="zh-CN" altLang="en-US" smtClean="0"/>
              <a:t>2024/11/7</a:t>
            </a:fld>
            <a:endParaRPr lang="zh-CN" altLang="en-US"/>
          </a:p>
        </p:txBody>
      </p:sp>
      <p:sp>
        <p:nvSpPr>
          <p:cNvPr id="5" name="页脚占位符 4">
            <a:extLst>
              <a:ext uri="{FF2B5EF4-FFF2-40B4-BE49-F238E27FC236}">
                <a16:creationId xmlns:a16="http://schemas.microsoft.com/office/drawing/2014/main" id="{3C705E02-92E5-B1D2-5F36-7E0DA1ECCB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E160AC5-9BDD-8465-19C0-C75E93429D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188895-AB69-4FF4-854C-4C19BDD99C65}" type="slidenum">
              <a:rPr lang="zh-CN" altLang="en-US" smtClean="0"/>
              <a:t>‹#›</a:t>
            </a:fld>
            <a:endParaRPr lang="zh-CN" altLang="en-US"/>
          </a:p>
        </p:txBody>
      </p:sp>
    </p:spTree>
    <p:extLst>
      <p:ext uri="{BB962C8B-B14F-4D97-AF65-F5344CB8AC3E}">
        <p14:creationId xmlns:p14="http://schemas.microsoft.com/office/powerpoint/2010/main" val="1926293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0DA2F1A8-F497-1243-5FD8-098579F5FD82}"/>
              </a:ext>
            </a:extLst>
          </p:cNvPr>
          <p:cNvSpPr txBox="1"/>
          <p:nvPr/>
        </p:nvSpPr>
        <p:spPr>
          <a:xfrm>
            <a:off x="342901" y="233812"/>
            <a:ext cx="7616536" cy="646331"/>
          </a:xfrm>
          <a:prstGeom prst="rect">
            <a:avLst/>
          </a:prstGeom>
          <a:noFill/>
        </p:spPr>
        <p:txBody>
          <a:bodyPr wrap="square" rtlCol="0">
            <a:spAutoFit/>
          </a:bodyPr>
          <a:lstStyle/>
          <a:p>
            <a:r>
              <a:rPr lang="en-US" altLang="zh-CN" sz="3600" b="1" dirty="0"/>
              <a:t>Yoj-858 </a:t>
            </a:r>
            <a:r>
              <a:rPr lang="zh-CN" altLang="en-US" sz="3600" b="1" dirty="0"/>
              <a:t>回文数迭代</a:t>
            </a:r>
          </a:p>
        </p:txBody>
      </p:sp>
      <p:sp>
        <p:nvSpPr>
          <p:cNvPr id="5" name="文本框 4">
            <a:extLst>
              <a:ext uri="{FF2B5EF4-FFF2-40B4-BE49-F238E27FC236}">
                <a16:creationId xmlns:a16="http://schemas.microsoft.com/office/drawing/2014/main" id="{CC7C941F-2F6B-D8C2-3367-0804C400E7D4}"/>
              </a:ext>
            </a:extLst>
          </p:cNvPr>
          <p:cNvSpPr txBox="1"/>
          <p:nvPr/>
        </p:nvSpPr>
        <p:spPr>
          <a:xfrm>
            <a:off x="10230455" y="6091267"/>
            <a:ext cx="3148446" cy="369332"/>
          </a:xfrm>
          <a:prstGeom prst="rect">
            <a:avLst/>
          </a:prstGeom>
          <a:noFill/>
        </p:spPr>
        <p:txBody>
          <a:bodyPr wrap="square" rtlCol="0">
            <a:spAutoFit/>
          </a:bodyPr>
          <a:lstStyle/>
          <a:p>
            <a:r>
              <a:rPr lang="en-US" altLang="zh-CN" dirty="0"/>
              <a:t>By </a:t>
            </a:r>
            <a:r>
              <a:rPr lang="zh-CN" altLang="en-US" dirty="0"/>
              <a:t>陈娅润</a:t>
            </a:r>
          </a:p>
        </p:txBody>
      </p:sp>
      <p:sp>
        <p:nvSpPr>
          <p:cNvPr id="6" name="文本框 5">
            <a:extLst>
              <a:ext uri="{FF2B5EF4-FFF2-40B4-BE49-F238E27FC236}">
                <a16:creationId xmlns:a16="http://schemas.microsoft.com/office/drawing/2014/main" id="{E046832E-22C4-E78A-7FBD-8501C7B19581}"/>
              </a:ext>
            </a:extLst>
          </p:cNvPr>
          <p:cNvSpPr txBox="1"/>
          <p:nvPr/>
        </p:nvSpPr>
        <p:spPr>
          <a:xfrm>
            <a:off x="498763" y="1166842"/>
            <a:ext cx="10653823" cy="5293757"/>
          </a:xfrm>
          <a:prstGeom prst="rect">
            <a:avLst/>
          </a:prstGeom>
          <a:noFill/>
        </p:spPr>
        <p:txBody>
          <a:bodyPr wrap="square" rtlCol="0">
            <a:spAutoFit/>
          </a:bodyPr>
          <a:lstStyle/>
          <a:p>
            <a:pPr algn="l"/>
            <a:r>
              <a:rPr lang="zh-CN" altLang="en-US" sz="2000" b="0" i="0" dirty="0">
                <a:effectLst/>
                <a:latin typeface="微软雅黑" panose="020B0503020204020204" pitchFamily="34" charset="-122"/>
                <a:ea typeface="微软雅黑" panose="020B0503020204020204" pitchFamily="34" charset="-122"/>
              </a:rPr>
              <a:t>有些整数有这样一个特点：将</a:t>
            </a:r>
            <a:r>
              <a:rPr lang="zh-CN" altLang="en-US" sz="2000" b="0" i="0" dirty="0">
                <a:solidFill>
                  <a:srgbClr val="FF0000"/>
                </a:solidFill>
                <a:effectLst/>
                <a:latin typeface="微软雅黑" panose="020B0503020204020204" pitchFamily="34" charset="-122"/>
                <a:ea typeface="微软雅黑" panose="020B0503020204020204" pitchFamily="34" charset="-122"/>
              </a:rPr>
              <a:t>其本身</a:t>
            </a:r>
            <a:r>
              <a:rPr lang="zh-CN" altLang="en-US" sz="2000" b="0" i="0" dirty="0">
                <a:effectLst/>
                <a:latin typeface="微软雅黑" panose="020B0503020204020204" pitchFamily="34" charset="-122"/>
                <a:ea typeface="微软雅黑" panose="020B0503020204020204" pitchFamily="34" charset="-122"/>
              </a:rPr>
              <a:t>与</a:t>
            </a:r>
            <a:r>
              <a:rPr lang="zh-CN" altLang="en-US" sz="2000" b="0" i="0" dirty="0">
                <a:solidFill>
                  <a:srgbClr val="FF0000"/>
                </a:solidFill>
                <a:effectLst/>
                <a:latin typeface="微软雅黑" panose="020B0503020204020204" pitchFamily="34" charset="-122"/>
                <a:ea typeface="微软雅黑" panose="020B0503020204020204" pitchFamily="34" charset="-122"/>
              </a:rPr>
              <a:t>其逆序数</a:t>
            </a:r>
            <a:r>
              <a:rPr lang="zh-CN" altLang="en-US" sz="2000" b="0" i="0" dirty="0">
                <a:effectLst/>
                <a:latin typeface="微软雅黑" panose="020B0503020204020204" pitchFamily="34" charset="-122"/>
                <a:ea typeface="微软雅黑" panose="020B0503020204020204" pitchFamily="34" charset="-122"/>
              </a:rPr>
              <a:t>（即将其数位翻转颠倒得到的数）相加得到一个新数，然后将得到的和按照上述过程反复迭代运算，经过多次迭代后可以得到一个回文数（指正序和倒序读都一样的自然数），例如数字</a:t>
            </a:r>
            <a:r>
              <a:rPr lang="en-US" altLang="zh-CN" sz="2000" b="0" i="0" dirty="0">
                <a:effectLst/>
                <a:latin typeface="微软雅黑" panose="020B0503020204020204" pitchFamily="34" charset="-122"/>
                <a:ea typeface="微软雅黑" panose="020B0503020204020204" pitchFamily="34" charset="-122"/>
              </a:rPr>
              <a:t>28</a:t>
            </a:r>
            <a:r>
              <a:rPr lang="zh-CN" altLang="en-US" sz="2000" b="0" i="0" dirty="0">
                <a:effectLst/>
                <a:latin typeface="微软雅黑" panose="020B0503020204020204" pitchFamily="34" charset="-122"/>
                <a:ea typeface="微软雅黑" panose="020B0503020204020204" pitchFamily="34" charset="-122"/>
              </a:rPr>
              <a:t>，各数位逆序翻转得到</a:t>
            </a:r>
            <a:r>
              <a:rPr lang="en-US" altLang="zh-CN" sz="2000" b="0" i="0" dirty="0">
                <a:effectLst/>
                <a:latin typeface="微软雅黑" panose="020B0503020204020204" pitchFamily="34" charset="-122"/>
                <a:ea typeface="微软雅黑" panose="020B0503020204020204" pitchFamily="34" charset="-122"/>
              </a:rPr>
              <a:t>82</a:t>
            </a:r>
            <a:r>
              <a:rPr lang="zh-CN" altLang="en-US" sz="2000" b="0" i="0" dirty="0">
                <a:effectLst/>
                <a:latin typeface="微软雅黑" panose="020B0503020204020204" pitchFamily="34" charset="-122"/>
                <a:ea typeface="微软雅黑" panose="020B0503020204020204" pitchFamily="34" charset="-122"/>
              </a:rPr>
              <a:t>，</a:t>
            </a:r>
            <a:r>
              <a:rPr lang="en-US" altLang="zh-CN" sz="2000" b="0" i="0" dirty="0">
                <a:effectLst/>
                <a:latin typeface="微软雅黑" panose="020B0503020204020204" pitchFamily="34" charset="-122"/>
                <a:ea typeface="微软雅黑" panose="020B0503020204020204" pitchFamily="34" charset="-122"/>
              </a:rPr>
              <a:t>28 +82 = 110</a:t>
            </a:r>
            <a:r>
              <a:rPr lang="zh-CN" altLang="en-US" sz="2000" b="0" i="0" dirty="0">
                <a:effectLst/>
                <a:latin typeface="微软雅黑" panose="020B0503020204020204" pitchFamily="34" charset="-122"/>
                <a:ea typeface="微软雅黑" panose="020B0503020204020204" pitchFamily="34" charset="-122"/>
              </a:rPr>
              <a:t>，再将</a:t>
            </a:r>
            <a:r>
              <a:rPr lang="en-US" altLang="zh-CN" sz="2000" b="0" i="0" dirty="0">
                <a:effectLst/>
                <a:latin typeface="微软雅黑" panose="020B0503020204020204" pitchFamily="34" charset="-122"/>
                <a:ea typeface="微软雅黑" panose="020B0503020204020204" pitchFamily="34" charset="-122"/>
              </a:rPr>
              <a:t>110</a:t>
            </a:r>
            <a:r>
              <a:rPr lang="zh-CN" altLang="en-US" sz="2000" b="0" i="0" dirty="0">
                <a:effectLst/>
                <a:latin typeface="微软雅黑" panose="020B0503020204020204" pitchFamily="34" charset="-122"/>
                <a:ea typeface="微软雅黑" panose="020B0503020204020204" pitchFamily="34" charset="-122"/>
              </a:rPr>
              <a:t>各数位逆序翻转得到</a:t>
            </a:r>
            <a:r>
              <a:rPr lang="en-US" altLang="zh-CN" sz="2000" b="0" i="0" dirty="0">
                <a:effectLst/>
                <a:latin typeface="微软雅黑" panose="020B0503020204020204" pitchFamily="34" charset="-122"/>
                <a:ea typeface="微软雅黑" panose="020B0503020204020204" pitchFamily="34" charset="-122"/>
              </a:rPr>
              <a:t>11</a:t>
            </a:r>
            <a:r>
              <a:rPr lang="zh-CN" altLang="en-US" sz="2000" b="0" i="0" dirty="0">
                <a:effectLst/>
                <a:latin typeface="微软雅黑" panose="020B0503020204020204" pitchFamily="34" charset="-122"/>
                <a:ea typeface="微软雅黑" panose="020B0503020204020204" pitchFamily="34" charset="-122"/>
              </a:rPr>
              <a:t>，</a:t>
            </a:r>
            <a:r>
              <a:rPr lang="en-US" altLang="zh-CN" sz="2000" b="0" i="0" dirty="0">
                <a:effectLst/>
                <a:latin typeface="微软雅黑" panose="020B0503020204020204" pitchFamily="34" charset="-122"/>
                <a:ea typeface="微软雅黑" panose="020B0503020204020204" pitchFamily="34" charset="-122"/>
              </a:rPr>
              <a:t>110 + 11 = 121</a:t>
            </a:r>
            <a:r>
              <a:rPr lang="zh-CN" altLang="en-US" sz="2000" b="0" i="0" dirty="0">
                <a:effectLst/>
                <a:latin typeface="微软雅黑" panose="020B0503020204020204" pitchFamily="34" charset="-122"/>
                <a:ea typeface="微软雅黑" panose="020B0503020204020204" pitchFamily="34" charset="-122"/>
              </a:rPr>
              <a:t>，</a:t>
            </a:r>
            <a:r>
              <a:rPr lang="en-US" altLang="zh-CN" sz="2000" b="0" i="0" dirty="0">
                <a:effectLst/>
                <a:latin typeface="微软雅黑" panose="020B0503020204020204" pitchFamily="34" charset="-122"/>
                <a:ea typeface="微软雅黑" panose="020B0503020204020204" pitchFamily="34" charset="-122"/>
              </a:rPr>
              <a:t>121</a:t>
            </a:r>
            <a:r>
              <a:rPr lang="zh-CN" altLang="en-US" sz="2000" b="0" i="0" dirty="0">
                <a:effectLst/>
                <a:latin typeface="微软雅黑" panose="020B0503020204020204" pitchFamily="34" charset="-122"/>
                <a:ea typeface="微软雅黑" panose="020B0503020204020204" pitchFamily="34" charset="-122"/>
              </a:rPr>
              <a:t>是一个回文数。这样的整数称之为迭代回文数。</a:t>
            </a:r>
            <a:endParaRPr lang="zh-CN" altLang="en-US" sz="2000" b="0" i="0" dirty="0">
              <a:effectLst/>
              <a:latin typeface="Open Sans" panose="020B0606030504020204" pitchFamily="34" charset="0"/>
            </a:endParaRPr>
          </a:p>
          <a:p>
            <a:pPr algn="l"/>
            <a:r>
              <a:rPr lang="zh-CN" altLang="en-US" sz="2000" b="0" i="0" dirty="0">
                <a:effectLst/>
                <a:latin typeface="微软雅黑" panose="020B0503020204020204" pitchFamily="34" charset="-122"/>
                <a:ea typeface="微软雅黑" panose="020B0503020204020204" pitchFamily="34" charset="-122"/>
              </a:rPr>
              <a:t>现在给你任意</a:t>
            </a:r>
            <a:r>
              <a:rPr lang="en-US" altLang="zh-CN" sz="2000" b="0" i="0" dirty="0">
                <a:effectLst/>
                <a:latin typeface="微软雅黑" panose="020B0503020204020204" pitchFamily="34" charset="-122"/>
                <a:ea typeface="微软雅黑" panose="020B0503020204020204" pitchFamily="34" charset="-122"/>
              </a:rPr>
              <a:t>10</a:t>
            </a:r>
            <a:r>
              <a:rPr lang="zh-CN" altLang="en-US" sz="2000" b="0" i="0" dirty="0">
                <a:effectLst/>
                <a:latin typeface="微软雅黑" panose="020B0503020204020204" pitchFamily="34" charset="-122"/>
                <a:ea typeface="微软雅黑" panose="020B0503020204020204" pitchFamily="34" charset="-122"/>
              </a:rPr>
              <a:t>个迭代回文数，请计算每个数是经过几次迭代变为回文数的，并迭代次数从大到小的顺序输出，迭代次数相同时，按照最后得到的回文数从小到大的顺序输出，回文数也相同时，按原始数字本身的大小从小到大输出。</a:t>
            </a:r>
            <a:endParaRPr lang="zh-CN" altLang="en-US" sz="2000" b="0" i="0" dirty="0">
              <a:effectLst/>
              <a:latin typeface="Open Sans" panose="020B0606030504020204" pitchFamily="34" charset="0"/>
            </a:endParaRPr>
          </a:p>
          <a:p>
            <a:pPr algn="l"/>
            <a:r>
              <a:rPr lang="zh-CN" altLang="en-US" sz="2000" b="0" i="0" dirty="0">
                <a:effectLst/>
                <a:latin typeface="微软雅黑" panose="020B0503020204020204" pitchFamily="34" charset="-122"/>
                <a:ea typeface="微软雅黑" panose="020B0503020204020204" pitchFamily="34" charset="-122"/>
              </a:rPr>
              <a:t>注意：</a:t>
            </a:r>
            <a:endParaRPr lang="zh-CN" altLang="en-US" sz="2000" b="0" i="0" dirty="0">
              <a:effectLst/>
              <a:latin typeface="Open Sans" panose="020B0606030504020204" pitchFamily="34" charset="0"/>
            </a:endParaRPr>
          </a:p>
          <a:p>
            <a:pPr algn="l"/>
            <a:r>
              <a:rPr lang="en-US" altLang="zh-CN" sz="2000" b="0" i="0" dirty="0">
                <a:effectLst/>
                <a:latin typeface="微软雅黑" panose="020B0503020204020204" pitchFamily="34" charset="-122"/>
                <a:ea typeface="微软雅黑" panose="020B0503020204020204" pitchFamily="34" charset="-122"/>
              </a:rPr>
              <a:t>1</a:t>
            </a:r>
            <a:r>
              <a:rPr lang="zh-CN" altLang="en-US" sz="2000" b="0" i="0" dirty="0">
                <a:effectLst/>
                <a:latin typeface="微软雅黑" panose="020B0503020204020204" pitchFamily="34" charset="-122"/>
                <a:ea typeface="微软雅黑" panose="020B0503020204020204" pitchFamily="34" charset="-122"/>
              </a:rPr>
              <a:t>）若数字本身就是回文数，那么迭代次数为</a:t>
            </a:r>
            <a:r>
              <a:rPr lang="en-US" altLang="zh-CN" sz="2000" b="0" i="0" dirty="0">
                <a:effectLst/>
                <a:latin typeface="微软雅黑" panose="020B0503020204020204" pitchFamily="34" charset="-122"/>
                <a:ea typeface="微软雅黑" panose="020B0503020204020204" pitchFamily="34" charset="-122"/>
              </a:rPr>
              <a:t>0</a:t>
            </a:r>
            <a:r>
              <a:rPr lang="zh-CN" altLang="en-US" sz="2000" b="0" i="0" dirty="0">
                <a:effectLst/>
                <a:latin typeface="微软雅黑" panose="020B0503020204020204" pitchFamily="34" charset="-122"/>
                <a:ea typeface="微软雅黑" panose="020B0503020204020204" pitchFamily="34" charset="-122"/>
              </a:rPr>
              <a:t>。</a:t>
            </a:r>
            <a:endParaRPr lang="zh-CN" altLang="en-US" sz="2000" b="0" i="0" dirty="0">
              <a:effectLst/>
              <a:latin typeface="Open Sans" panose="020B0606030504020204" pitchFamily="34" charset="0"/>
            </a:endParaRPr>
          </a:p>
          <a:p>
            <a:pPr algn="l"/>
            <a:r>
              <a:rPr lang="en-US" altLang="zh-CN" sz="2000" b="0" i="0" dirty="0">
                <a:effectLst/>
                <a:latin typeface="微软雅黑" panose="020B0503020204020204" pitchFamily="34" charset="-122"/>
                <a:ea typeface="微软雅黑" panose="020B0503020204020204" pitchFamily="34" charset="-122"/>
              </a:rPr>
              <a:t>2</a:t>
            </a:r>
            <a:r>
              <a:rPr lang="zh-CN" altLang="en-US" sz="2000" b="0" i="0" dirty="0">
                <a:effectLst/>
                <a:latin typeface="微软雅黑" panose="020B0503020204020204" pitchFamily="34" charset="-122"/>
                <a:ea typeface="微软雅黑" panose="020B0503020204020204" pitchFamily="34" charset="-122"/>
              </a:rPr>
              <a:t>）个位数都是回文数。</a:t>
            </a:r>
            <a:endParaRPr lang="zh-CN" altLang="en-US" sz="2000" b="0" i="0" dirty="0">
              <a:effectLst/>
              <a:latin typeface="Open Sans" panose="020B0606030504020204" pitchFamily="34" charset="0"/>
            </a:endParaRPr>
          </a:p>
          <a:p>
            <a:pPr algn="l"/>
            <a:r>
              <a:rPr lang="en-US" altLang="zh-CN" sz="2000" b="0" i="0" dirty="0">
                <a:effectLst/>
                <a:latin typeface="微软雅黑" panose="020B0503020204020204" pitchFamily="34" charset="-122"/>
                <a:ea typeface="微软雅黑" panose="020B0503020204020204" pitchFamily="34" charset="-122"/>
              </a:rPr>
              <a:t>【</a:t>
            </a:r>
            <a:r>
              <a:rPr lang="zh-CN" altLang="en-US" sz="2000" b="0" i="0" dirty="0">
                <a:effectLst/>
                <a:latin typeface="微软雅黑" panose="020B0503020204020204" pitchFamily="34" charset="-122"/>
                <a:ea typeface="微软雅黑" panose="020B0503020204020204" pitchFamily="34" charset="-122"/>
              </a:rPr>
              <a:t>输入格式</a:t>
            </a:r>
            <a:r>
              <a:rPr lang="en-US" altLang="zh-CN" sz="2000" b="0" i="0" dirty="0">
                <a:effectLst/>
                <a:latin typeface="微软雅黑" panose="020B0503020204020204" pitchFamily="34" charset="-122"/>
                <a:ea typeface="微软雅黑" panose="020B0503020204020204" pitchFamily="34" charset="-122"/>
              </a:rPr>
              <a:t>】</a:t>
            </a:r>
            <a:endParaRPr lang="zh-CN" altLang="en-US" sz="2000" b="0" i="0" dirty="0">
              <a:effectLst/>
              <a:latin typeface="Open Sans" panose="020B0606030504020204" pitchFamily="34" charset="0"/>
            </a:endParaRPr>
          </a:p>
          <a:p>
            <a:pPr algn="l"/>
            <a:r>
              <a:rPr lang="zh-CN" altLang="en-US" sz="2000" b="0" i="0" dirty="0">
                <a:effectLst/>
                <a:latin typeface="微软雅黑" panose="020B0503020204020204" pitchFamily="34" charset="-122"/>
                <a:ea typeface="微软雅黑" panose="020B0503020204020204" pitchFamily="34" charset="-122"/>
              </a:rPr>
              <a:t>共</a:t>
            </a:r>
            <a:r>
              <a:rPr lang="en-US" altLang="zh-CN" sz="2000" b="0" i="0" dirty="0">
                <a:effectLst/>
                <a:latin typeface="微软雅黑" panose="020B0503020204020204" pitchFamily="34" charset="-122"/>
                <a:ea typeface="微软雅黑" panose="020B0503020204020204" pitchFamily="34" charset="-122"/>
              </a:rPr>
              <a:t>1</a:t>
            </a:r>
            <a:r>
              <a:rPr lang="zh-CN" altLang="en-US" sz="2000" b="0" i="0" dirty="0">
                <a:effectLst/>
                <a:latin typeface="微软雅黑" panose="020B0503020204020204" pitchFamily="34" charset="-122"/>
                <a:ea typeface="微软雅黑" panose="020B0503020204020204" pitchFamily="34" charset="-122"/>
              </a:rPr>
              <a:t>行，包含</a:t>
            </a:r>
            <a:r>
              <a:rPr lang="en-US" altLang="zh-CN" sz="2000" b="0" i="0" dirty="0">
                <a:effectLst/>
                <a:latin typeface="微软雅黑" panose="020B0503020204020204" pitchFamily="34" charset="-122"/>
                <a:ea typeface="微软雅黑" panose="020B0503020204020204" pitchFamily="34" charset="-122"/>
              </a:rPr>
              <a:t>10</a:t>
            </a:r>
            <a:r>
              <a:rPr lang="zh-CN" altLang="en-US" sz="2000" b="0" i="0" dirty="0">
                <a:effectLst/>
                <a:latin typeface="微软雅黑" panose="020B0503020204020204" pitchFamily="34" charset="-122"/>
                <a:ea typeface="微软雅黑" panose="020B0503020204020204" pitchFamily="34" charset="-122"/>
              </a:rPr>
              <a:t>个正整数，保证均为迭代回文数，每两个数字之间用一个空格隔开。</a:t>
            </a:r>
            <a:endParaRPr lang="zh-CN" altLang="en-US" sz="2000" b="0" i="0" dirty="0">
              <a:effectLst/>
              <a:latin typeface="Open Sans" panose="020B0606030504020204" pitchFamily="34" charset="0"/>
            </a:endParaRPr>
          </a:p>
          <a:p>
            <a:pPr algn="l"/>
            <a:r>
              <a:rPr lang="en-US" altLang="zh-CN" sz="2000" b="0" i="0" dirty="0">
                <a:effectLst/>
                <a:latin typeface="微软雅黑" panose="020B0503020204020204" pitchFamily="34" charset="-122"/>
                <a:ea typeface="微软雅黑" panose="020B0503020204020204" pitchFamily="34" charset="-122"/>
              </a:rPr>
              <a:t>【</a:t>
            </a:r>
            <a:r>
              <a:rPr lang="zh-CN" altLang="en-US" sz="2000" b="0" i="0" dirty="0">
                <a:effectLst/>
                <a:latin typeface="微软雅黑" panose="020B0503020204020204" pitchFamily="34" charset="-122"/>
                <a:ea typeface="微软雅黑" panose="020B0503020204020204" pitchFamily="34" charset="-122"/>
              </a:rPr>
              <a:t>输出格式</a:t>
            </a:r>
            <a:r>
              <a:rPr lang="en-US" altLang="zh-CN" sz="2000" b="0" i="0" dirty="0">
                <a:effectLst/>
                <a:latin typeface="微软雅黑" panose="020B0503020204020204" pitchFamily="34" charset="-122"/>
                <a:ea typeface="微软雅黑" panose="020B0503020204020204" pitchFamily="34" charset="-122"/>
              </a:rPr>
              <a:t>】</a:t>
            </a:r>
            <a:endParaRPr lang="zh-CN" altLang="en-US" sz="2000" b="0" i="0" dirty="0">
              <a:effectLst/>
              <a:latin typeface="Open Sans" panose="020B0606030504020204" pitchFamily="34" charset="0"/>
            </a:endParaRPr>
          </a:p>
          <a:p>
            <a:pPr algn="l"/>
            <a:r>
              <a:rPr lang="zh-CN" altLang="en-US" sz="2000" b="0" i="0" dirty="0">
                <a:effectLst/>
                <a:latin typeface="微软雅黑" panose="020B0503020204020204" pitchFamily="34" charset="-122"/>
                <a:ea typeface="微软雅黑" panose="020B0503020204020204" pitchFamily="34" charset="-122"/>
              </a:rPr>
              <a:t>共</a:t>
            </a:r>
            <a:r>
              <a:rPr lang="en-US" altLang="zh-CN" sz="2000" b="0" i="0" dirty="0">
                <a:effectLst/>
                <a:latin typeface="微软雅黑" panose="020B0503020204020204" pitchFamily="34" charset="-122"/>
                <a:ea typeface="微软雅黑" panose="020B0503020204020204" pitchFamily="34" charset="-122"/>
              </a:rPr>
              <a:t>10</a:t>
            </a:r>
            <a:r>
              <a:rPr lang="zh-CN" altLang="en-US" sz="2000" b="0" i="0" dirty="0">
                <a:effectLst/>
                <a:latin typeface="微软雅黑" panose="020B0503020204020204" pitchFamily="34" charset="-122"/>
                <a:ea typeface="微软雅黑" panose="020B0503020204020204" pitchFamily="34" charset="-122"/>
              </a:rPr>
              <a:t>行。按题目要求排序输出。</a:t>
            </a:r>
            <a:endParaRPr lang="zh-CN" altLang="en-US" sz="2000" b="0" i="0" dirty="0">
              <a:effectLst/>
              <a:latin typeface="Open Sans" panose="020B0606030504020204" pitchFamily="34" charset="0"/>
            </a:endParaRPr>
          </a:p>
          <a:p>
            <a:pPr algn="l"/>
            <a:r>
              <a:rPr lang="zh-CN" altLang="en-US" sz="2000" b="0" i="0" dirty="0">
                <a:effectLst/>
                <a:latin typeface="微软雅黑" panose="020B0503020204020204" pitchFamily="34" charset="-122"/>
                <a:ea typeface="微软雅黑" panose="020B0503020204020204" pitchFamily="34" charset="-122"/>
              </a:rPr>
              <a:t>每行包含</a:t>
            </a:r>
            <a:r>
              <a:rPr lang="en-US" altLang="zh-CN" sz="2000" b="0" i="0" dirty="0">
                <a:effectLst/>
                <a:latin typeface="微软雅黑" panose="020B0503020204020204" pitchFamily="34" charset="-122"/>
                <a:ea typeface="微软雅黑" panose="020B0503020204020204" pitchFamily="34" charset="-122"/>
              </a:rPr>
              <a:t>3</a:t>
            </a:r>
            <a:r>
              <a:rPr lang="zh-CN" altLang="en-US" sz="2000" b="0" i="0" dirty="0">
                <a:effectLst/>
                <a:latin typeface="微软雅黑" panose="020B0503020204020204" pitchFamily="34" charset="-122"/>
                <a:ea typeface="微软雅黑" panose="020B0503020204020204" pitchFamily="34" charset="-122"/>
              </a:rPr>
              <a:t>个数字，分别是原始数字、迭代次数、最后的回文数字。</a:t>
            </a:r>
            <a:endParaRPr lang="zh-CN" altLang="en-US" sz="2000" b="0" i="0" dirty="0">
              <a:effectLst/>
              <a:latin typeface="Open Sans" panose="020B0606030504020204" pitchFamily="34" charset="0"/>
            </a:endParaRPr>
          </a:p>
          <a:p>
            <a:endParaRPr lang="zh-CN" altLang="en-US" dirty="0"/>
          </a:p>
        </p:txBody>
      </p:sp>
    </p:spTree>
    <p:extLst>
      <p:ext uri="{BB962C8B-B14F-4D97-AF65-F5344CB8AC3E}">
        <p14:creationId xmlns:p14="http://schemas.microsoft.com/office/powerpoint/2010/main" val="1989682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724DF6-B5F5-13A9-2B6B-C33966EAFAEC}"/>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E4467C23-1EBF-2F98-BB09-1235B778F724}"/>
              </a:ext>
            </a:extLst>
          </p:cNvPr>
          <p:cNvSpPr>
            <a:spLocks noGrp="1"/>
          </p:cNvSpPr>
          <p:nvPr>
            <p:ph idx="1"/>
          </p:nvPr>
        </p:nvSpPr>
        <p:spPr>
          <a:xfrm>
            <a:off x="339438" y="163079"/>
            <a:ext cx="4887190" cy="5770129"/>
          </a:xfrm>
        </p:spPr>
        <p:txBody>
          <a:bodyPr>
            <a:normAutofit/>
          </a:bodyPr>
          <a:lstStyle/>
          <a:p>
            <a:r>
              <a:rPr lang="zh-CN" altLang="en-US" b="0" i="0" dirty="0">
                <a:effectLst/>
                <a:latin typeface="微软雅黑" panose="020B0503020204020204" pitchFamily="34" charset="-122"/>
                <a:ea typeface="微软雅黑" panose="020B0503020204020204" pitchFamily="34" charset="-122"/>
              </a:rPr>
              <a:t>分析题目确定框架</a:t>
            </a:r>
            <a:endParaRPr lang="en-US" altLang="zh-CN" b="0" i="0" dirty="0">
              <a:effectLst/>
              <a:latin typeface="微软雅黑" panose="020B0503020204020204" pitchFamily="34" charset="-122"/>
              <a:ea typeface="微软雅黑" panose="020B0503020204020204" pitchFamily="34" charset="-122"/>
            </a:endParaRPr>
          </a:p>
          <a:p>
            <a:pPr marL="0" indent="0">
              <a:buNone/>
            </a:pPr>
            <a:r>
              <a:rPr lang="zh-CN" altLang="en-US" b="0" i="0" dirty="0">
                <a:effectLst/>
                <a:latin typeface="仿宋" panose="02010609060101010101" pitchFamily="49" charset="-122"/>
                <a:ea typeface="仿宋" panose="02010609060101010101" pitchFamily="49" charset="-122"/>
              </a:rPr>
              <a:t>有些整数有这样一个特点：将</a:t>
            </a:r>
            <a:r>
              <a:rPr lang="zh-CN" altLang="en-US" b="0" i="0" dirty="0">
                <a:solidFill>
                  <a:srgbClr val="FF0000"/>
                </a:solidFill>
                <a:effectLst/>
                <a:latin typeface="仿宋" panose="02010609060101010101" pitchFamily="49" charset="-122"/>
                <a:ea typeface="仿宋" panose="02010609060101010101" pitchFamily="49" charset="-122"/>
              </a:rPr>
              <a:t>其本身</a:t>
            </a:r>
            <a:r>
              <a:rPr lang="zh-CN" altLang="en-US" b="0" i="0" dirty="0">
                <a:effectLst/>
                <a:latin typeface="仿宋" panose="02010609060101010101" pitchFamily="49" charset="-122"/>
                <a:ea typeface="仿宋" panose="02010609060101010101" pitchFamily="49" charset="-122"/>
              </a:rPr>
              <a:t>与</a:t>
            </a:r>
            <a:r>
              <a:rPr lang="zh-CN" altLang="en-US" b="0" i="0" dirty="0">
                <a:solidFill>
                  <a:srgbClr val="FF0000"/>
                </a:solidFill>
                <a:effectLst/>
                <a:latin typeface="仿宋" panose="02010609060101010101" pitchFamily="49" charset="-122"/>
                <a:ea typeface="仿宋" panose="02010609060101010101" pitchFamily="49" charset="-122"/>
              </a:rPr>
              <a:t>其逆序数</a:t>
            </a:r>
            <a:r>
              <a:rPr lang="zh-CN" altLang="en-US" b="0" i="0" dirty="0">
                <a:effectLst/>
                <a:latin typeface="仿宋" panose="02010609060101010101" pitchFamily="49" charset="-122"/>
                <a:ea typeface="仿宋" panose="02010609060101010101" pitchFamily="49" charset="-122"/>
              </a:rPr>
              <a:t>（即将其数位翻转颠倒得到的数）相加得到一个新数，然后将得到的和按照上述过程</a:t>
            </a:r>
            <a:r>
              <a:rPr lang="zh-CN" altLang="en-US" b="0" i="0" dirty="0">
                <a:effectLst/>
                <a:highlight>
                  <a:srgbClr val="FFFF00"/>
                </a:highlight>
                <a:latin typeface="仿宋" panose="02010609060101010101" pitchFamily="49" charset="-122"/>
                <a:ea typeface="仿宋" panose="02010609060101010101" pitchFamily="49" charset="-122"/>
              </a:rPr>
              <a:t>反复迭代运算</a:t>
            </a:r>
            <a:r>
              <a:rPr lang="zh-CN" altLang="en-US" b="0" i="0" dirty="0">
                <a:effectLst/>
                <a:latin typeface="仿宋" panose="02010609060101010101" pitchFamily="49" charset="-122"/>
                <a:ea typeface="仿宋" panose="02010609060101010101" pitchFamily="49" charset="-122"/>
              </a:rPr>
              <a:t>，经过多次迭代后可以得到一个回文数（指正序和倒序读都一样的自然数），例如数字</a:t>
            </a:r>
            <a:r>
              <a:rPr lang="en-US" altLang="zh-CN" b="0" i="0" dirty="0">
                <a:effectLst/>
                <a:latin typeface="仿宋" panose="02010609060101010101" pitchFamily="49" charset="-122"/>
                <a:ea typeface="仿宋" panose="02010609060101010101" pitchFamily="49" charset="-122"/>
              </a:rPr>
              <a:t>28</a:t>
            </a:r>
            <a:r>
              <a:rPr lang="zh-CN" altLang="en-US" b="0" i="0" dirty="0">
                <a:effectLst/>
                <a:latin typeface="仿宋" panose="02010609060101010101" pitchFamily="49" charset="-122"/>
                <a:ea typeface="仿宋" panose="02010609060101010101" pitchFamily="49" charset="-122"/>
              </a:rPr>
              <a:t>，各数位逆序翻转得到</a:t>
            </a:r>
            <a:r>
              <a:rPr lang="en-US" altLang="zh-CN" b="0" i="0" dirty="0">
                <a:effectLst/>
                <a:latin typeface="仿宋" panose="02010609060101010101" pitchFamily="49" charset="-122"/>
                <a:ea typeface="仿宋" panose="02010609060101010101" pitchFamily="49" charset="-122"/>
              </a:rPr>
              <a:t>82</a:t>
            </a:r>
            <a:r>
              <a:rPr lang="zh-CN" altLang="en-US" b="0" i="0" dirty="0">
                <a:effectLst/>
                <a:latin typeface="仿宋" panose="02010609060101010101" pitchFamily="49" charset="-122"/>
                <a:ea typeface="仿宋" panose="02010609060101010101" pitchFamily="49" charset="-122"/>
              </a:rPr>
              <a:t>，</a:t>
            </a:r>
            <a:r>
              <a:rPr lang="en-US" altLang="zh-CN" b="0" i="0" dirty="0">
                <a:effectLst/>
                <a:latin typeface="仿宋" panose="02010609060101010101" pitchFamily="49" charset="-122"/>
                <a:ea typeface="仿宋" panose="02010609060101010101" pitchFamily="49" charset="-122"/>
              </a:rPr>
              <a:t>28 +82 = 110</a:t>
            </a:r>
            <a:r>
              <a:rPr lang="zh-CN" altLang="en-US" b="0" i="0" dirty="0">
                <a:effectLst/>
                <a:latin typeface="仿宋" panose="02010609060101010101" pitchFamily="49" charset="-122"/>
                <a:ea typeface="仿宋" panose="02010609060101010101" pitchFamily="49" charset="-122"/>
              </a:rPr>
              <a:t>，再将</a:t>
            </a:r>
            <a:r>
              <a:rPr lang="en-US" altLang="zh-CN" b="0" i="0" dirty="0">
                <a:effectLst/>
                <a:latin typeface="仿宋" panose="02010609060101010101" pitchFamily="49" charset="-122"/>
                <a:ea typeface="仿宋" panose="02010609060101010101" pitchFamily="49" charset="-122"/>
              </a:rPr>
              <a:t>110</a:t>
            </a:r>
            <a:r>
              <a:rPr lang="zh-CN" altLang="en-US" b="0" i="0" dirty="0">
                <a:effectLst/>
                <a:latin typeface="仿宋" panose="02010609060101010101" pitchFamily="49" charset="-122"/>
                <a:ea typeface="仿宋" panose="02010609060101010101" pitchFamily="49" charset="-122"/>
              </a:rPr>
              <a:t>各数位逆序翻转得到</a:t>
            </a:r>
            <a:r>
              <a:rPr lang="en-US" altLang="zh-CN" b="0" i="0" dirty="0">
                <a:effectLst/>
                <a:latin typeface="仿宋" panose="02010609060101010101" pitchFamily="49" charset="-122"/>
                <a:ea typeface="仿宋" panose="02010609060101010101" pitchFamily="49" charset="-122"/>
              </a:rPr>
              <a:t>11</a:t>
            </a:r>
            <a:r>
              <a:rPr lang="zh-CN" altLang="en-US" b="0" i="0" dirty="0">
                <a:effectLst/>
                <a:latin typeface="仿宋" panose="02010609060101010101" pitchFamily="49" charset="-122"/>
                <a:ea typeface="仿宋" panose="02010609060101010101" pitchFamily="49" charset="-122"/>
              </a:rPr>
              <a:t>，</a:t>
            </a:r>
            <a:r>
              <a:rPr lang="en-US" altLang="zh-CN" b="0" i="0" dirty="0">
                <a:effectLst/>
                <a:latin typeface="仿宋" panose="02010609060101010101" pitchFamily="49" charset="-122"/>
                <a:ea typeface="仿宋" panose="02010609060101010101" pitchFamily="49" charset="-122"/>
              </a:rPr>
              <a:t>110 + 11 = 121</a:t>
            </a:r>
            <a:r>
              <a:rPr lang="zh-CN" altLang="en-US" b="0" i="0" dirty="0">
                <a:effectLst/>
                <a:latin typeface="仿宋" panose="02010609060101010101" pitchFamily="49" charset="-122"/>
                <a:ea typeface="仿宋" panose="02010609060101010101" pitchFamily="49" charset="-122"/>
              </a:rPr>
              <a:t>，</a:t>
            </a:r>
            <a:r>
              <a:rPr lang="en-US" altLang="zh-CN" b="0" i="0" dirty="0">
                <a:effectLst/>
                <a:latin typeface="仿宋" panose="02010609060101010101" pitchFamily="49" charset="-122"/>
                <a:ea typeface="仿宋" panose="02010609060101010101" pitchFamily="49" charset="-122"/>
              </a:rPr>
              <a:t>121</a:t>
            </a:r>
            <a:r>
              <a:rPr lang="zh-CN" altLang="en-US" b="0" i="0" dirty="0">
                <a:effectLst/>
                <a:latin typeface="仿宋" panose="02010609060101010101" pitchFamily="49" charset="-122"/>
                <a:ea typeface="仿宋" panose="02010609060101010101" pitchFamily="49" charset="-122"/>
              </a:rPr>
              <a:t>是一个</a:t>
            </a:r>
            <a:r>
              <a:rPr lang="zh-CN" altLang="en-US" b="0" i="0" dirty="0">
                <a:effectLst/>
                <a:highlight>
                  <a:srgbClr val="FFFF00"/>
                </a:highlight>
                <a:latin typeface="仿宋" panose="02010609060101010101" pitchFamily="49" charset="-122"/>
                <a:ea typeface="仿宋" panose="02010609060101010101" pitchFamily="49" charset="-122"/>
              </a:rPr>
              <a:t>回文数</a:t>
            </a:r>
            <a:r>
              <a:rPr lang="zh-CN" altLang="en-US" b="0" i="0" dirty="0">
                <a:effectLst/>
                <a:latin typeface="仿宋" panose="02010609060101010101" pitchFamily="49" charset="-122"/>
                <a:ea typeface="仿宋" panose="02010609060101010101" pitchFamily="49" charset="-122"/>
              </a:rPr>
              <a:t>。这样的整数称之为迭代回文数。</a:t>
            </a:r>
            <a:endParaRPr lang="zh-CN" altLang="en-US" dirty="0">
              <a:latin typeface="仿宋" panose="02010609060101010101" pitchFamily="49" charset="-122"/>
              <a:ea typeface="仿宋" panose="02010609060101010101" pitchFamily="49" charset="-122"/>
            </a:endParaRPr>
          </a:p>
        </p:txBody>
      </p:sp>
      <p:sp>
        <p:nvSpPr>
          <p:cNvPr id="4" name="文本框 3">
            <a:extLst>
              <a:ext uri="{FF2B5EF4-FFF2-40B4-BE49-F238E27FC236}">
                <a16:creationId xmlns:a16="http://schemas.microsoft.com/office/drawing/2014/main" id="{4F5D2E0D-EEC1-D148-B6BD-1D552957C01F}"/>
              </a:ext>
            </a:extLst>
          </p:cNvPr>
          <p:cNvSpPr txBox="1"/>
          <p:nvPr/>
        </p:nvSpPr>
        <p:spPr>
          <a:xfrm>
            <a:off x="5746172" y="623455"/>
            <a:ext cx="5424055" cy="5262979"/>
          </a:xfrm>
          <a:prstGeom prst="rect">
            <a:avLst/>
          </a:prstGeom>
          <a:noFill/>
        </p:spPr>
        <p:txBody>
          <a:bodyPr wrap="square" rtlCol="0">
            <a:spAutoFit/>
          </a:bodyPr>
          <a:lstStyle/>
          <a:p>
            <a:r>
              <a:rPr lang="en-US" altLang="zh-CN" sz="2800" b="1" dirty="0"/>
              <a:t>1</a:t>
            </a:r>
            <a:r>
              <a:rPr lang="zh-CN" altLang="en-US" sz="2800" b="1" dirty="0"/>
              <a:t>、迭代运算：</a:t>
            </a:r>
            <a:endParaRPr lang="en-US" altLang="zh-CN" sz="2800" b="1" dirty="0"/>
          </a:p>
          <a:p>
            <a:r>
              <a:rPr lang="en-US" altLang="zh-CN" sz="2800" dirty="0"/>
              <a:t>a.</a:t>
            </a:r>
            <a:r>
              <a:rPr lang="zh-CN" altLang="en-US" sz="2800" dirty="0"/>
              <a:t>需要将数字反转</a:t>
            </a:r>
            <a:endParaRPr lang="en-US" altLang="zh-CN" sz="2800" dirty="0"/>
          </a:p>
          <a:p>
            <a:r>
              <a:rPr lang="en-US" altLang="zh-CN" sz="2800" dirty="0"/>
              <a:t>b.</a:t>
            </a:r>
            <a:r>
              <a:rPr lang="zh-CN" altLang="en-US" sz="2800" dirty="0"/>
              <a:t>循环计算直至成为回文数</a:t>
            </a:r>
            <a:endParaRPr lang="en-US" altLang="zh-CN" sz="2800" dirty="0"/>
          </a:p>
          <a:p>
            <a:r>
              <a:rPr lang="en-US" altLang="zh-CN" sz="2800" b="1" dirty="0"/>
              <a:t>2</a:t>
            </a:r>
            <a:r>
              <a:rPr lang="zh-CN" altLang="en-US" sz="2800" b="1" dirty="0"/>
              <a:t>、回文数的判定</a:t>
            </a:r>
            <a:r>
              <a:rPr lang="en-US" altLang="zh-CN" sz="2800" b="1" dirty="0"/>
              <a:t>(</a:t>
            </a:r>
            <a:r>
              <a:rPr lang="zh-CN" altLang="en-US" sz="2800" b="1" dirty="0"/>
              <a:t>整数型</a:t>
            </a:r>
            <a:r>
              <a:rPr lang="en-US" altLang="zh-CN" sz="2800" b="1" dirty="0"/>
              <a:t>)</a:t>
            </a:r>
            <a:r>
              <a:rPr lang="zh-CN" altLang="en-US" sz="2800" b="1" dirty="0"/>
              <a:t>：</a:t>
            </a:r>
            <a:endParaRPr lang="en-US" altLang="zh-CN" sz="2800" b="1" dirty="0"/>
          </a:p>
          <a:p>
            <a:r>
              <a:rPr lang="en-US" altLang="zh-CN" sz="2800" dirty="0"/>
              <a:t>a.</a:t>
            </a:r>
            <a:r>
              <a:rPr lang="zh-CN" altLang="en-US" sz="2800" dirty="0"/>
              <a:t>数字反转</a:t>
            </a:r>
            <a:endParaRPr lang="en-US" altLang="zh-CN" sz="2800" dirty="0"/>
          </a:p>
          <a:p>
            <a:r>
              <a:rPr lang="en-US" altLang="zh-CN" sz="2800" dirty="0"/>
              <a:t>b.</a:t>
            </a:r>
            <a:r>
              <a:rPr lang="zh-CN" altLang="en-US" sz="2800" dirty="0"/>
              <a:t>与原数字是否相等</a:t>
            </a:r>
            <a:endParaRPr lang="en-US" altLang="zh-CN" sz="2800" dirty="0"/>
          </a:p>
          <a:p>
            <a:endParaRPr lang="en-US" altLang="zh-CN" sz="2800" dirty="0"/>
          </a:p>
          <a:p>
            <a:r>
              <a:rPr lang="zh-CN" altLang="en-US" sz="2800" b="1" dirty="0"/>
              <a:t>自定义函数部分：</a:t>
            </a:r>
            <a:endParaRPr lang="en-US" altLang="zh-CN" sz="2800" b="1" dirty="0"/>
          </a:p>
          <a:p>
            <a:r>
              <a:rPr lang="en-US" altLang="zh-CN" sz="2800" dirty="0"/>
              <a:t>1</a:t>
            </a:r>
            <a:r>
              <a:rPr lang="zh-CN" altLang="en-US" sz="2800" dirty="0"/>
              <a:t>）注意到都需要将数字反转，可以直接自定义函数</a:t>
            </a:r>
            <a:r>
              <a:rPr lang="en-US" altLang="zh-CN" sz="2800" dirty="0"/>
              <a:t>reverse</a:t>
            </a:r>
            <a:r>
              <a:rPr lang="zh-CN" altLang="en-US" sz="2800" dirty="0"/>
              <a:t>来完成。</a:t>
            </a:r>
            <a:endParaRPr lang="en-US" altLang="zh-CN" sz="2800" dirty="0"/>
          </a:p>
          <a:p>
            <a:r>
              <a:rPr lang="en-US" altLang="zh-CN" sz="2800" dirty="0"/>
              <a:t>2</a:t>
            </a:r>
            <a:r>
              <a:rPr lang="zh-CN" altLang="en-US" sz="2800" dirty="0"/>
              <a:t>）循环体中需要判断是否为回文数，用自定义函数</a:t>
            </a:r>
            <a:r>
              <a:rPr lang="en-US" altLang="zh-CN" sz="2800" dirty="0" err="1"/>
              <a:t>ishuiwen</a:t>
            </a:r>
            <a:r>
              <a:rPr lang="zh-CN" altLang="en-US" sz="2800" dirty="0"/>
              <a:t>来完成</a:t>
            </a:r>
          </a:p>
        </p:txBody>
      </p:sp>
    </p:spTree>
    <p:extLst>
      <p:ext uri="{BB962C8B-B14F-4D97-AF65-F5344CB8AC3E}">
        <p14:creationId xmlns:p14="http://schemas.microsoft.com/office/powerpoint/2010/main" val="79727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4DFA8314-5C06-242C-E5D5-0C32589B0E20}"/>
              </a:ext>
            </a:extLst>
          </p:cNvPr>
          <p:cNvSpPr txBox="1"/>
          <p:nvPr/>
        </p:nvSpPr>
        <p:spPr>
          <a:xfrm>
            <a:off x="346364" y="366623"/>
            <a:ext cx="5749636" cy="6124754"/>
          </a:xfrm>
          <a:prstGeom prst="rect">
            <a:avLst/>
          </a:prstGeom>
          <a:noFill/>
        </p:spPr>
        <p:txBody>
          <a:bodyPr wrap="square" rtlCol="0">
            <a:spAutoFit/>
          </a:bodyPr>
          <a:lstStyle/>
          <a:p>
            <a:r>
              <a:rPr lang="en-US" altLang="zh-CN" sz="2800" dirty="0"/>
              <a:t>#include &lt;iostream&gt;</a:t>
            </a:r>
          </a:p>
          <a:p>
            <a:r>
              <a:rPr lang="en-US" altLang="zh-CN" sz="2800" dirty="0"/>
              <a:t>#include &lt;</a:t>
            </a:r>
            <a:r>
              <a:rPr lang="en-US" altLang="zh-CN" sz="2800" dirty="0" err="1"/>
              <a:t>string.h</a:t>
            </a:r>
            <a:r>
              <a:rPr lang="en-US" altLang="zh-CN" sz="2800" dirty="0"/>
              <a:t>&gt;</a:t>
            </a:r>
          </a:p>
          <a:p>
            <a:r>
              <a:rPr lang="en-US" altLang="zh-CN" sz="2800" dirty="0"/>
              <a:t>#include &lt;algorithm&gt;</a:t>
            </a:r>
          </a:p>
          <a:p>
            <a:r>
              <a:rPr lang="en-US" altLang="zh-CN" sz="2800" dirty="0"/>
              <a:t>long </a:t>
            </a:r>
            <a:r>
              <a:rPr lang="en-US" altLang="zh-CN" sz="2800" dirty="0" err="1"/>
              <a:t>long</a:t>
            </a:r>
            <a:r>
              <a:rPr lang="en-US" altLang="zh-CN" sz="2800" dirty="0"/>
              <a:t> reverse(long </a:t>
            </a:r>
            <a:r>
              <a:rPr lang="en-US" altLang="zh-CN" sz="2800" dirty="0" err="1"/>
              <a:t>long</a:t>
            </a:r>
            <a:r>
              <a:rPr lang="en-US" altLang="zh-CN" sz="2800" dirty="0"/>
              <a:t> a)</a:t>
            </a:r>
          </a:p>
          <a:p>
            <a:r>
              <a:rPr lang="en-US" altLang="zh-CN" sz="2800" dirty="0"/>
              <a:t>{</a:t>
            </a:r>
          </a:p>
          <a:p>
            <a:r>
              <a:rPr lang="en-US" altLang="zh-CN" sz="2800" dirty="0"/>
              <a:t>    long </a:t>
            </a:r>
            <a:r>
              <a:rPr lang="en-US" altLang="zh-CN" sz="2800" dirty="0" err="1"/>
              <a:t>long</a:t>
            </a:r>
            <a:r>
              <a:rPr lang="en-US" altLang="zh-CN" sz="2800" dirty="0"/>
              <a:t> b = 0;</a:t>
            </a:r>
          </a:p>
          <a:p>
            <a:r>
              <a:rPr lang="en-US" altLang="zh-CN" sz="2800" dirty="0"/>
              <a:t>    while (a &gt; 0)</a:t>
            </a:r>
          </a:p>
          <a:p>
            <a:r>
              <a:rPr lang="en-US" altLang="zh-CN" sz="2800" dirty="0"/>
              <a:t>    {</a:t>
            </a:r>
          </a:p>
          <a:p>
            <a:r>
              <a:rPr lang="en-US" altLang="zh-CN" sz="2800" dirty="0"/>
              <a:t>        b = b * 10 + a % 10;</a:t>
            </a:r>
          </a:p>
          <a:p>
            <a:r>
              <a:rPr lang="en-US" altLang="zh-CN" sz="2800" dirty="0"/>
              <a:t>        a /= 10;</a:t>
            </a:r>
          </a:p>
          <a:p>
            <a:r>
              <a:rPr lang="en-US" altLang="zh-CN" sz="2800" dirty="0"/>
              <a:t>    }</a:t>
            </a:r>
          </a:p>
          <a:p>
            <a:r>
              <a:rPr lang="en-US" altLang="zh-CN" sz="2800" dirty="0"/>
              <a:t>    return b;</a:t>
            </a:r>
          </a:p>
          <a:p>
            <a:r>
              <a:rPr lang="en-US" altLang="zh-CN" sz="2800" dirty="0"/>
              <a:t>}//</a:t>
            </a:r>
            <a:r>
              <a:rPr lang="zh-CN" altLang="en-US" sz="2800" dirty="0"/>
              <a:t>倒转数</a:t>
            </a:r>
          </a:p>
          <a:p>
            <a:endParaRPr lang="zh-CN" altLang="en-US" sz="2800" dirty="0"/>
          </a:p>
        </p:txBody>
      </p:sp>
      <p:sp>
        <p:nvSpPr>
          <p:cNvPr id="8" name="文本框 7">
            <a:extLst>
              <a:ext uri="{FF2B5EF4-FFF2-40B4-BE49-F238E27FC236}">
                <a16:creationId xmlns:a16="http://schemas.microsoft.com/office/drawing/2014/main" id="{15F07A3F-EC3D-D1C6-3D7F-F3C191D7001A}"/>
              </a:ext>
            </a:extLst>
          </p:cNvPr>
          <p:cNvSpPr txBox="1"/>
          <p:nvPr/>
        </p:nvSpPr>
        <p:spPr>
          <a:xfrm>
            <a:off x="6012872" y="467270"/>
            <a:ext cx="5282046" cy="3970318"/>
          </a:xfrm>
          <a:prstGeom prst="rect">
            <a:avLst/>
          </a:prstGeom>
          <a:noFill/>
        </p:spPr>
        <p:txBody>
          <a:bodyPr wrap="square" rtlCol="0">
            <a:spAutoFit/>
          </a:bodyPr>
          <a:lstStyle/>
          <a:p>
            <a:r>
              <a:rPr lang="en-US" altLang="zh-CN" sz="2800" dirty="0"/>
              <a:t>bool </a:t>
            </a:r>
            <a:r>
              <a:rPr lang="en-US" altLang="zh-CN" sz="2800" dirty="0" err="1"/>
              <a:t>ishuiwen</a:t>
            </a:r>
            <a:r>
              <a:rPr lang="en-US" altLang="zh-CN" sz="2800" dirty="0"/>
              <a:t>(long </a:t>
            </a:r>
            <a:r>
              <a:rPr lang="en-US" altLang="zh-CN" sz="2800" dirty="0" err="1"/>
              <a:t>long</a:t>
            </a:r>
            <a:r>
              <a:rPr lang="en-US" altLang="zh-CN" sz="2800" dirty="0"/>
              <a:t> a)</a:t>
            </a:r>
          </a:p>
          <a:p>
            <a:r>
              <a:rPr lang="en-US" altLang="zh-CN" sz="2800" dirty="0"/>
              <a:t>{</a:t>
            </a:r>
          </a:p>
          <a:p>
            <a:r>
              <a:rPr lang="en-US" altLang="zh-CN" sz="2800" dirty="0"/>
              <a:t>    long </a:t>
            </a:r>
            <a:r>
              <a:rPr lang="en-US" altLang="zh-CN" sz="2800" dirty="0" err="1"/>
              <a:t>long</a:t>
            </a:r>
            <a:r>
              <a:rPr lang="en-US" altLang="zh-CN" sz="2800" dirty="0"/>
              <a:t> b = reverse(a);</a:t>
            </a:r>
          </a:p>
          <a:p>
            <a:r>
              <a:rPr lang="en-US" altLang="zh-CN" sz="2800" dirty="0"/>
              <a:t>    if (b == a)</a:t>
            </a:r>
          </a:p>
          <a:p>
            <a:r>
              <a:rPr lang="en-US" altLang="zh-CN" sz="2800" dirty="0"/>
              <a:t>        return 1;</a:t>
            </a:r>
          </a:p>
          <a:p>
            <a:r>
              <a:rPr lang="en-US" altLang="zh-CN" sz="2800" dirty="0"/>
              <a:t>    else</a:t>
            </a:r>
          </a:p>
          <a:p>
            <a:r>
              <a:rPr lang="en-US" altLang="zh-CN" sz="2800" dirty="0"/>
              <a:t>        return 0;</a:t>
            </a:r>
          </a:p>
          <a:p>
            <a:r>
              <a:rPr lang="en-US" altLang="zh-CN" sz="2800" dirty="0"/>
              <a:t>}//</a:t>
            </a:r>
            <a:r>
              <a:rPr lang="zh-CN" altLang="en-US" sz="2800" dirty="0"/>
              <a:t>判断回文数</a:t>
            </a:r>
          </a:p>
          <a:p>
            <a:endParaRPr lang="zh-CN" altLang="en-US" sz="2800" dirty="0"/>
          </a:p>
        </p:txBody>
      </p:sp>
    </p:spTree>
    <p:extLst>
      <p:ext uri="{BB962C8B-B14F-4D97-AF65-F5344CB8AC3E}">
        <p14:creationId xmlns:p14="http://schemas.microsoft.com/office/powerpoint/2010/main" val="2829293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DF634B-9926-72D0-EA4F-3CE4374650AB}"/>
              </a:ext>
            </a:extLst>
          </p:cNvPr>
          <p:cNvSpPr>
            <a:spLocks noGrp="1"/>
          </p:cNvSpPr>
          <p:nvPr>
            <p:ph idx="1"/>
          </p:nvPr>
        </p:nvSpPr>
        <p:spPr>
          <a:xfrm>
            <a:off x="152401" y="27998"/>
            <a:ext cx="5756562" cy="6830002"/>
          </a:xfrm>
        </p:spPr>
        <p:txBody>
          <a:bodyPr>
            <a:normAutofit fontScale="92500"/>
          </a:bodyPr>
          <a:lstStyle/>
          <a:p>
            <a:r>
              <a:rPr lang="zh-CN" altLang="en-US" b="0" i="0" dirty="0">
                <a:effectLst/>
                <a:latin typeface="微软雅黑" panose="020B0503020204020204" pitchFamily="34" charset="-122"/>
                <a:ea typeface="微软雅黑" panose="020B0503020204020204" pitchFamily="34" charset="-122"/>
              </a:rPr>
              <a:t>分析题目确定框架</a:t>
            </a:r>
            <a:endParaRPr lang="en-US" altLang="zh-CN" b="0" i="0" dirty="0">
              <a:effectLst/>
              <a:latin typeface="微软雅黑" panose="020B0503020204020204" pitchFamily="34" charset="-122"/>
              <a:ea typeface="微软雅黑" panose="020B0503020204020204" pitchFamily="34" charset="-122"/>
            </a:endParaRPr>
          </a:p>
          <a:p>
            <a:pPr algn="l"/>
            <a:r>
              <a:rPr lang="zh-CN" altLang="en-US" dirty="0">
                <a:latin typeface="仿宋" panose="02010609060101010101" pitchFamily="49" charset="-122"/>
                <a:ea typeface="仿宋" panose="02010609060101010101" pitchFamily="49" charset="-122"/>
              </a:rPr>
              <a:t>现在给你任意</a:t>
            </a:r>
            <a:r>
              <a:rPr lang="en-US" altLang="zh-CN" dirty="0">
                <a:latin typeface="仿宋" panose="02010609060101010101" pitchFamily="49" charset="-122"/>
                <a:ea typeface="仿宋" panose="02010609060101010101" pitchFamily="49" charset="-122"/>
              </a:rPr>
              <a:t>10</a:t>
            </a:r>
            <a:r>
              <a:rPr lang="zh-CN" altLang="en-US" dirty="0">
                <a:latin typeface="仿宋" panose="02010609060101010101" pitchFamily="49" charset="-122"/>
                <a:ea typeface="仿宋" panose="02010609060101010101" pitchFamily="49" charset="-122"/>
              </a:rPr>
              <a:t>个迭代回文数，请计算每个数是经过几次迭代变为回文数的，并</a:t>
            </a:r>
            <a:r>
              <a:rPr lang="zh-CN" altLang="en-US" dirty="0">
                <a:highlight>
                  <a:srgbClr val="FFFF00"/>
                </a:highlight>
                <a:latin typeface="仿宋" panose="02010609060101010101" pitchFamily="49" charset="-122"/>
                <a:ea typeface="仿宋" panose="02010609060101010101" pitchFamily="49" charset="-122"/>
              </a:rPr>
              <a:t>迭代次数从大到小的顺序</a:t>
            </a:r>
            <a:r>
              <a:rPr lang="zh-CN" altLang="en-US" dirty="0">
                <a:latin typeface="仿宋" panose="02010609060101010101" pitchFamily="49" charset="-122"/>
                <a:ea typeface="仿宋" panose="02010609060101010101" pitchFamily="49" charset="-122"/>
              </a:rPr>
              <a:t>输出，迭代次数相同时，按照最后</a:t>
            </a:r>
            <a:r>
              <a:rPr lang="zh-CN" altLang="en-US" dirty="0">
                <a:highlight>
                  <a:srgbClr val="FFFF00"/>
                </a:highlight>
                <a:latin typeface="仿宋" panose="02010609060101010101" pitchFamily="49" charset="-122"/>
                <a:ea typeface="仿宋" panose="02010609060101010101" pitchFamily="49" charset="-122"/>
              </a:rPr>
              <a:t>得到的回文数从小到大</a:t>
            </a:r>
            <a:r>
              <a:rPr lang="zh-CN" altLang="en-US" dirty="0">
                <a:latin typeface="仿宋" panose="02010609060101010101" pitchFamily="49" charset="-122"/>
                <a:ea typeface="仿宋" panose="02010609060101010101" pitchFamily="49" charset="-122"/>
              </a:rPr>
              <a:t>的顺序输出，回文数也相同时，按</a:t>
            </a:r>
            <a:r>
              <a:rPr lang="zh-CN" altLang="en-US" dirty="0">
                <a:highlight>
                  <a:srgbClr val="FFFF00"/>
                </a:highlight>
                <a:latin typeface="仿宋" panose="02010609060101010101" pitchFamily="49" charset="-122"/>
                <a:ea typeface="仿宋" panose="02010609060101010101" pitchFamily="49" charset="-122"/>
              </a:rPr>
              <a:t>原始数字本身的大小</a:t>
            </a:r>
            <a:r>
              <a:rPr lang="zh-CN" altLang="en-US" dirty="0">
                <a:latin typeface="仿宋" panose="02010609060101010101" pitchFamily="49" charset="-122"/>
                <a:ea typeface="仿宋" panose="02010609060101010101" pitchFamily="49" charset="-122"/>
              </a:rPr>
              <a:t>从小到大输出。</a:t>
            </a:r>
          </a:p>
          <a:p>
            <a:pPr marL="0" indent="0" algn="l">
              <a:buNone/>
            </a:pPr>
            <a:r>
              <a:rPr lang="zh-CN" altLang="en-US" dirty="0">
                <a:latin typeface="仿宋" panose="02010609060101010101" pitchFamily="49" charset="-122"/>
                <a:ea typeface="仿宋" panose="02010609060101010101" pitchFamily="49" charset="-122"/>
              </a:rPr>
              <a:t>注意：</a:t>
            </a:r>
            <a:r>
              <a:rPr lang="en-US" altLang="zh-CN" dirty="0">
                <a:latin typeface="仿宋" panose="02010609060101010101" pitchFamily="49" charset="-122"/>
                <a:ea typeface="仿宋" panose="02010609060101010101" pitchFamily="49" charset="-122"/>
              </a:rPr>
              <a:t>1</a:t>
            </a:r>
            <a:r>
              <a:rPr lang="zh-CN" altLang="en-US" dirty="0">
                <a:latin typeface="仿宋" panose="02010609060101010101" pitchFamily="49" charset="-122"/>
                <a:ea typeface="仿宋" panose="02010609060101010101" pitchFamily="49" charset="-122"/>
              </a:rPr>
              <a:t>）若数字本身就是回文数，那么迭代次数为</a:t>
            </a:r>
            <a:r>
              <a:rPr lang="en-US" altLang="zh-CN" dirty="0">
                <a:latin typeface="仿宋" panose="02010609060101010101" pitchFamily="49" charset="-122"/>
                <a:ea typeface="仿宋" panose="02010609060101010101" pitchFamily="49" charset="-122"/>
              </a:rPr>
              <a:t>0</a:t>
            </a:r>
            <a:r>
              <a:rPr lang="zh-CN" altLang="en-US" dirty="0">
                <a:latin typeface="仿宋" panose="02010609060101010101" pitchFamily="49" charset="-122"/>
                <a:ea typeface="仿宋" panose="02010609060101010101" pitchFamily="49" charset="-122"/>
              </a:rPr>
              <a:t>。</a:t>
            </a:r>
            <a:endParaRPr lang="en-US" altLang="zh-CN" dirty="0">
              <a:latin typeface="仿宋" panose="02010609060101010101" pitchFamily="49" charset="-122"/>
              <a:ea typeface="仿宋" panose="02010609060101010101" pitchFamily="49" charset="-122"/>
            </a:endParaRPr>
          </a:p>
          <a:p>
            <a:pPr marL="0" indent="0" algn="l">
              <a:buNone/>
            </a:pPr>
            <a:r>
              <a:rPr lang="en-US" altLang="zh-CN" dirty="0">
                <a:latin typeface="仿宋" panose="02010609060101010101" pitchFamily="49" charset="-122"/>
                <a:ea typeface="仿宋" panose="02010609060101010101" pitchFamily="49" charset="-122"/>
              </a:rPr>
              <a:t>2</a:t>
            </a:r>
            <a:r>
              <a:rPr lang="zh-CN" altLang="en-US" dirty="0">
                <a:latin typeface="仿宋" panose="02010609060101010101" pitchFamily="49" charset="-122"/>
                <a:ea typeface="仿宋" panose="02010609060101010101" pitchFamily="49" charset="-122"/>
              </a:rPr>
              <a:t>）个位数都是回文数</a:t>
            </a:r>
            <a:r>
              <a:rPr lang="zh-CN" altLang="en-US" b="0" i="0" dirty="0">
                <a:effectLst/>
                <a:latin typeface="微软雅黑" panose="020B0503020204020204" pitchFamily="34" charset="-122"/>
                <a:ea typeface="微软雅黑" panose="020B0503020204020204" pitchFamily="34" charset="-122"/>
              </a:rPr>
              <a:t>。</a:t>
            </a:r>
            <a:endParaRPr lang="en-US" altLang="zh-CN" b="0" i="0" dirty="0">
              <a:effectLst/>
              <a:latin typeface="微软雅黑" panose="020B0503020204020204" pitchFamily="34" charset="-122"/>
              <a:ea typeface="微软雅黑" panose="020B0503020204020204" pitchFamily="34" charset="-122"/>
            </a:endParaRPr>
          </a:p>
          <a:p>
            <a:pPr marL="0" indent="0" algn="l">
              <a:buNone/>
            </a:pP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输入格式</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共</a:t>
            </a:r>
            <a:r>
              <a:rPr lang="en-US" altLang="zh-CN" dirty="0">
                <a:latin typeface="仿宋" panose="02010609060101010101" pitchFamily="49" charset="-122"/>
                <a:ea typeface="仿宋" panose="02010609060101010101" pitchFamily="49" charset="-122"/>
              </a:rPr>
              <a:t>1</a:t>
            </a:r>
            <a:r>
              <a:rPr lang="zh-CN" altLang="en-US" dirty="0">
                <a:latin typeface="仿宋" panose="02010609060101010101" pitchFamily="49" charset="-122"/>
                <a:ea typeface="仿宋" panose="02010609060101010101" pitchFamily="49" charset="-122"/>
              </a:rPr>
              <a:t>行，包含</a:t>
            </a:r>
            <a:r>
              <a:rPr lang="en-US" altLang="zh-CN" dirty="0">
                <a:latin typeface="仿宋" panose="02010609060101010101" pitchFamily="49" charset="-122"/>
                <a:ea typeface="仿宋" panose="02010609060101010101" pitchFamily="49" charset="-122"/>
              </a:rPr>
              <a:t>10</a:t>
            </a:r>
            <a:r>
              <a:rPr lang="zh-CN" altLang="en-US" dirty="0">
                <a:latin typeface="仿宋" panose="02010609060101010101" pitchFamily="49" charset="-122"/>
                <a:ea typeface="仿宋" panose="02010609060101010101" pitchFamily="49" charset="-122"/>
              </a:rPr>
              <a:t>个正整数，保证均为迭代回文数，每两个数字之间用一个空格隔开。</a:t>
            </a:r>
          </a:p>
          <a:p>
            <a:pPr marL="0" indent="0" algn="l">
              <a:buNone/>
            </a:pP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输出格式</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共</a:t>
            </a:r>
            <a:r>
              <a:rPr lang="en-US" altLang="zh-CN" dirty="0">
                <a:latin typeface="仿宋" panose="02010609060101010101" pitchFamily="49" charset="-122"/>
                <a:ea typeface="仿宋" panose="02010609060101010101" pitchFamily="49" charset="-122"/>
              </a:rPr>
              <a:t>10</a:t>
            </a:r>
            <a:r>
              <a:rPr lang="zh-CN" altLang="en-US" dirty="0">
                <a:latin typeface="仿宋" panose="02010609060101010101" pitchFamily="49" charset="-122"/>
                <a:ea typeface="仿宋" panose="02010609060101010101" pitchFamily="49" charset="-122"/>
              </a:rPr>
              <a:t>行。按题目要求排序输出。每行包含</a:t>
            </a:r>
            <a:r>
              <a:rPr lang="en-US" altLang="zh-CN" dirty="0">
                <a:latin typeface="仿宋" panose="02010609060101010101" pitchFamily="49" charset="-122"/>
                <a:ea typeface="仿宋" panose="02010609060101010101" pitchFamily="49" charset="-122"/>
              </a:rPr>
              <a:t>3</a:t>
            </a:r>
            <a:r>
              <a:rPr lang="zh-CN" altLang="en-US" dirty="0">
                <a:latin typeface="仿宋" panose="02010609060101010101" pitchFamily="49" charset="-122"/>
                <a:ea typeface="仿宋" panose="02010609060101010101" pitchFamily="49" charset="-122"/>
              </a:rPr>
              <a:t>个数字，分别是原始数字、迭代次数、最后的回文数字。</a:t>
            </a:r>
          </a:p>
          <a:p>
            <a:pPr marL="0" indent="0" algn="l">
              <a:buNone/>
            </a:pPr>
            <a:endParaRPr lang="zh-CN" altLang="en-US" b="0" i="0" dirty="0">
              <a:effectLst/>
              <a:latin typeface="Open Sans" panose="020B0606030504020204" pitchFamily="34" charset="0"/>
            </a:endParaRPr>
          </a:p>
        </p:txBody>
      </p:sp>
      <p:sp>
        <p:nvSpPr>
          <p:cNvPr id="5" name="文本框 4">
            <a:extLst>
              <a:ext uri="{FF2B5EF4-FFF2-40B4-BE49-F238E27FC236}">
                <a16:creationId xmlns:a16="http://schemas.microsoft.com/office/drawing/2014/main" id="{A28E92AE-3423-941B-2A44-5E8518AACC83}"/>
              </a:ext>
            </a:extLst>
          </p:cNvPr>
          <p:cNvSpPr txBox="1"/>
          <p:nvPr/>
        </p:nvSpPr>
        <p:spPr>
          <a:xfrm>
            <a:off x="6283039" y="35214"/>
            <a:ext cx="5167743" cy="7017306"/>
          </a:xfrm>
          <a:prstGeom prst="rect">
            <a:avLst/>
          </a:prstGeom>
          <a:noFill/>
        </p:spPr>
        <p:txBody>
          <a:bodyPr wrap="square" rtlCol="0">
            <a:spAutoFit/>
          </a:bodyPr>
          <a:lstStyle/>
          <a:p>
            <a:r>
              <a:rPr lang="en-US" altLang="zh-CN" sz="2400" b="1" dirty="0"/>
              <a:t>1</a:t>
            </a:r>
            <a:r>
              <a:rPr lang="zh-CN" altLang="en-US" sz="2400" b="1" dirty="0"/>
              <a:t>、计算处理每个数：</a:t>
            </a:r>
            <a:endParaRPr lang="en-US" altLang="zh-CN" sz="2400" b="1" dirty="0"/>
          </a:p>
          <a:p>
            <a:r>
              <a:rPr lang="zh-CN" altLang="en-US" sz="2400" dirty="0"/>
              <a:t>存储迭代次数以及最后的回文数字</a:t>
            </a:r>
            <a:endParaRPr lang="en-US" altLang="zh-CN" sz="2400" dirty="0"/>
          </a:p>
          <a:p>
            <a:r>
              <a:rPr lang="en-US" altLang="zh-CN" sz="2400" b="1" dirty="0"/>
              <a:t>2</a:t>
            </a:r>
            <a:r>
              <a:rPr lang="zh-CN" altLang="en-US" sz="2400" b="1" dirty="0"/>
              <a:t>、输出：</a:t>
            </a:r>
            <a:endParaRPr lang="en-US" altLang="zh-CN" sz="2400" b="1" dirty="0"/>
          </a:p>
          <a:p>
            <a:r>
              <a:rPr lang="zh-CN" altLang="en-US" sz="2400" dirty="0"/>
              <a:t>排序：</a:t>
            </a:r>
            <a:r>
              <a:rPr lang="en-US" altLang="zh-CN" sz="2400" dirty="0"/>
              <a:t>1</a:t>
            </a:r>
            <a:r>
              <a:rPr lang="zh-CN" altLang="en-US" sz="2400" dirty="0"/>
              <a:t>）迭代次数</a:t>
            </a:r>
            <a:r>
              <a:rPr lang="en-US" altLang="zh-CN" sz="2400" dirty="0"/>
              <a:t> 2</a:t>
            </a:r>
            <a:r>
              <a:rPr lang="zh-CN" altLang="en-US" sz="2400" dirty="0"/>
              <a:t>）回文数大小</a:t>
            </a:r>
            <a:endParaRPr lang="en-US" altLang="zh-CN" sz="2400" dirty="0"/>
          </a:p>
          <a:p>
            <a:r>
              <a:rPr lang="en-US" altLang="zh-CN" sz="2400" dirty="0"/>
              <a:t>3</a:t>
            </a:r>
            <a:r>
              <a:rPr lang="zh-CN" altLang="en-US" sz="2400" dirty="0"/>
              <a:t>）原始数字本身</a:t>
            </a:r>
            <a:endParaRPr lang="en-US" altLang="zh-CN" sz="2400" dirty="0"/>
          </a:p>
          <a:p>
            <a:endParaRPr lang="en-US" altLang="zh-CN" sz="2400" dirty="0"/>
          </a:p>
          <a:p>
            <a:r>
              <a:rPr lang="zh-CN" altLang="en-US" sz="2400" b="1" dirty="0"/>
              <a:t>主函数：</a:t>
            </a:r>
            <a:endParaRPr lang="en-US" altLang="zh-CN" sz="2400" b="1" dirty="0"/>
          </a:p>
          <a:p>
            <a:r>
              <a:rPr lang="en-US" altLang="zh-CN" sz="2400" dirty="0"/>
              <a:t>1</a:t>
            </a:r>
            <a:r>
              <a:rPr lang="zh-CN" altLang="en-US" sz="2400" dirty="0"/>
              <a:t>）既然原始数字本身就是排序的标准，那么处理数字之前先排序。</a:t>
            </a:r>
            <a:endParaRPr lang="en-US" altLang="zh-CN" sz="2400" dirty="0"/>
          </a:p>
          <a:p>
            <a:r>
              <a:rPr lang="en-US" altLang="zh-CN" sz="2400" dirty="0"/>
              <a:t>2</a:t>
            </a:r>
            <a:r>
              <a:rPr lang="zh-CN" altLang="en-US" sz="2400" dirty="0"/>
              <a:t>）循环一：处理数字并计算存储回文次数以及最终回文数</a:t>
            </a:r>
            <a:endParaRPr lang="en-US" altLang="zh-CN" sz="2400" dirty="0"/>
          </a:p>
          <a:p>
            <a:r>
              <a:rPr lang="en-US" altLang="zh-CN" sz="2400" dirty="0"/>
              <a:t>3</a:t>
            </a:r>
            <a:r>
              <a:rPr lang="zh-CN" altLang="en-US" sz="2400" dirty="0"/>
              <a:t>）循环二：因为还需要按回文数的大小和迭代次数两方面考虑所以将最重要的迭代次数单独使用数组</a:t>
            </a:r>
            <a:r>
              <a:rPr lang="en-US" altLang="zh-CN" sz="2400" dirty="0"/>
              <a:t>rank[]</a:t>
            </a:r>
            <a:r>
              <a:rPr lang="zh-CN" altLang="en-US" sz="2400" dirty="0"/>
              <a:t>排序，最后按</a:t>
            </a:r>
            <a:r>
              <a:rPr lang="en-US" altLang="zh-CN" sz="2400" dirty="0"/>
              <a:t>rank[]</a:t>
            </a:r>
            <a:r>
              <a:rPr lang="zh-CN" altLang="en-US" sz="2400" dirty="0"/>
              <a:t>排序输出</a:t>
            </a:r>
            <a:endParaRPr lang="en-US" altLang="zh-CN" sz="2400" dirty="0"/>
          </a:p>
          <a:p>
            <a:r>
              <a:rPr lang="en-US" altLang="zh-CN" sz="2400" dirty="0"/>
              <a:t>4</a:t>
            </a:r>
            <a:r>
              <a:rPr lang="zh-CN" altLang="en-US" sz="2400" dirty="0"/>
              <a:t>）循环三：按回文数大小排序，同时注意同下标的原始数字和迭代数字也要随着改变</a:t>
            </a:r>
            <a:endParaRPr lang="en-US" altLang="zh-CN" sz="2400" dirty="0"/>
          </a:p>
          <a:p>
            <a:endParaRPr lang="en-US" altLang="zh-CN" dirty="0"/>
          </a:p>
        </p:txBody>
      </p:sp>
    </p:spTree>
    <p:extLst>
      <p:ext uri="{BB962C8B-B14F-4D97-AF65-F5344CB8AC3E}">
        <p14:creationId xmlns:p14="http://schemas.microsoft.com/office/powerpoint/2010/main" val="914971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7E779ED3-DAC1-291C-4148-04DFCEF68533}"/>
              </a:ext>
            </a:extLst>
          </p:cNvPr>
          <p:cNvSpPr txBox="1"/>
          <p:nvPr/>
        </p:nvSpPr>
        <p:spPr>
          <a:xfrm>
            <a:off x="211282" y="0"/>
            <a:ext cx="6272645" cy="6863417"/>
          </a:xfrm>
          <a:prstGeom prst="rect">
            <a:avLst/>
          </a:prstGeom>
          <a:noFill/>
        </p:spPr>
        <p:txBody>
          <a:bodyPr wrap="square" rtlCol="0">
            <a:spAutoFit/>
          </a:bodyPr>
          <a:lstStyle/>
          <a:p>
            <a:r>
              <a:rPr lang="en-US" altLang="zh-CN" sz="2000" dirty="0"/>
              <a:t>int main()</a:t>
            </a:r>
          </a:p>
          <a:p>
            <a:r>
              <a:rPr lang="en-US" altLang="zh-CN" sz="2000" dirty="0"/>
              <a:t>{</a:t>
            </a:r>
          </a:p>
          <a:p>
            <a:r>
              <a:rPr lang="en-US" altLang="zh-CN" sz="2000" dirty="0"/>
              <a:t>    long </a:t>
            </a:r>
            <a:r>
              <a:rPr lang="en-US" altLang="zh-CN" sz="2000" dirty="0" err="1"/>
              <a:t>long</a:t>
            </a:r>
            <a:r>
              <a:rPr lang="en-US" altLang="zh-CN" sz="2000" dirty="0"/>
              <a:t> a[15], b[15], c, num[15], rank[15], f[15];</a:t>
            </a:r>
          </a:p>
          <a:p>
            <a:r>
              <a:rPr lang="en-US" altLang="zh-CN" sz="2000" dirty="0">
                <a:solidFill>
                  <a:srgbClr val="FF0000"/>
                </a:solidFill>
              </a:rPr>
              <a:t>    //a[]</a:t>
            </a:r>
            <a:r>
              <a:rPr lang="zh-CN" altLang="en-US" sz="2000" dirty="0">
                <a:solidFill>
                  <a:srgbClr val="FF0000"/>
                </a:solidFill>
              </a:rPr>
              <a:t>是输入的数，</a:t>
            </a:r>
            <a:r>
              <a:rPr lang="en-US" altLang="zh-CN" sz="2000" dirty="0">
                <a:solidFill>
                  <a:srgbClr val="FF0000"/>
                </a:solidFill>
              </a:rPr>
              <a:t>b[]</a:t>
            </a:r>
            <a:r>
              <a:rPr lang="zh-CN" altLang="en-US" sz="2000" dirty="0">
                <a:solidFill>
                  <a:srgbClr val="FF0000"/>
                </a:solidFill>
              </a:rPr>
              <a:t>是回文次数，</a:t>
            </a:r>
            <a:r>
              <a:rPr lang="en-US" altLang="zh-CN" sz="2000" dirty="0">
                <a:solidFill>
                  <a:srgbClr val="FF0000"/>
                </a:solidFill>
              </a:rPr>
              <a:t>c</a:t>
            </a:r>
            <a:r>
              <a:rPr lang="zh-CN" altLang="en-US" sz="2000" dirty="0">
                <a:solidFill>
                  <a:srgbClr val="FF0000"/>
                </a:solidFill>
              </a:rPr>
              <a:t>是中间变量，</a:t>
            </a:r>
            <a:r>
              <a:rPr lang="en-US" altLang="zh-CN" sz="2000" dirty="0">
                <a:solidFill>
                  <a:srgbClr val="FF0000"/>
                </a:solidFill>
              </a:rPr>
              <a:t>num[]</a:t>
            </a:r>
            <a:r>
              <a:rPr lang="zh-CN" altLang="en-US" sz="2000" dirty="0">
                <a:solidFill>
                  <a:srgbClr val="FF0000"/>
                </a:solidFill>
              </a:rPr>
              <a:t>是回文数，</a:t>
            </a:r>
            <a:r>
              <a:rPr lang="en-US" altLang="zh-CN" sz="2000" dirty="0">
                <a:solidFill>
                  <a:srgbClr val="FF0000"/>
                </a:solidFill>
              </a:rPr>
              <a:t>rank[]</a:t>
            </a:r>
            <a:r>
              <a:rPr lang="zh-CN" altLang="en-US" sz="2000" dirty="0">
                <a:solidFill>
                  <a:srgbClr val="FF0000"/>
                </a:solidFill>
              </a:rPr>
              <a:t>是回文次数排序，</a:t>
            </a:r>
            <a:r>
              <a:rPr lang="en-US" altLang="zh-CN" sz="2000" dirty="0">
                <a:solidFill>
                  <a:srgbClr val="FF0000"/>
                </a:solidFill>
              </a:rPr>
              <a:t>f[]</a:t>
            </a:r>
            <a:r>
              <a:rPr lang="zh-CN" altLang="en-US" sz="2000" dirty="0">
                <a:solidFill>
                  <a:srgbClr val="FF0000"/>
                </a:solidFill>
              </a:rPr>
              <a:t>是标记数组</a:t>
            </a:r>
          </a:p>
          <a:p>
            <a:r>
              <a:rPr lang="zh-CN" altLang="en-US" sz="2000" dirty="0"/>
              <a:t>    </a:t>
            </a:r>
            <a:r>
              <a:rPr lang="en-US" altLang="zh-CN" sz="2000" dirty="0" err="1"/>
              <a:t>memset</a:t>
            </a:r>
            <a:r>
              <a:rPr lang="en-US" altLang="zh-CN" sz="2000" dirty="0"/>
              <a:t>(b, 0, </a:t>
            </a:r>
            <a:r>
              <a:rPr lang="en-US" altLang="zh-CN" sz="2000" dirty="0" err="1"/>
              <a:t>sizeof</a:t>
            </a:r>
            <a:r>
              <a:rPr lang="en-US" altLang="zh-CN" sz="2000" dirty="0"/>
              <a:t>(b));</a:t>
            </a:r>
          </a:p>
          <a:p>
            <a:r>
              <a:rPr lang="en-US" altLang="zh-CN" sz="2000" dirty="0"/>
              <a:t>    </a:t>
            </a:r>
            <a:r>
              <a:rPr lang="en-US" altLang="zh-CN" sz="2000" dirty="0" err="1"/>
              <a:t>memset</a:t>
            </a:r>
            <a:r>
              <a:rPr lang="en-US" altLang="zh-CN" sz="2000" dirty="0"/>
              <a:t>(f, 0, </a:t>
            </a:r>
            <a:r>
              <a:rPr lang="en-US" altLang="zh-CN" sz="2000" dirty="0" err="1"/>
              <a:t>sizeof</a:t>
            </a:r>
            <a:r>
              <a:rPr lang="en-US" altLang="zh-CN" sz="2000" dirty="0"/>
              <a:t>(f));</a:t>
            </a:r>
            <a:r>
              <a:rPr lang="en-US" altLang="zh-CN" sz="2000" dirty="0">
                <a:solidFill>
                  <a:srgbClr val="FF0000"/>
                </a:solidFill>
              </a:rPr>
              <a:t>//</a:t>
            </a:r>
            <a:r>
              <a:rPr lang="zh-CN" altLang="en-US" sz="2000" dirty="0">
                <a:solidFill>
                  <a:srgbClr val="FF0000"/>
                </a:solidFill>
              </a:rPr>
              <a:t>该函数用于初始化清零</a:t>
            </a:r>
            <a:endParaRPr lang="en-US" altLang="zh-CN" sz="2000" dirty="0">
              <a:solidFill>
                <a:srgbClr val="FF0000"/>
              </a:solidFill>
            </a:endParaRPr>
          </a:p>
          <a:p>
            <a:r>
              <a:rPr lang="en-US" altLang="zh-CN" sz="2000" dirty="0"/>
              <a:t>    int </a:t>
            </a:r>
            <a:r>
              <a:rPr lang="en-US" altLang="zh-CN" sz="2000" dirty="0" err="1"/>
              <a:t>i</a:t>
            </a:r>
            <a:r>
              <a:rPr lang="en-US" altLang="zh-CN" sz="2000" dirty="0"/>
              <a:t>, j;</a:t>
            </a:r>
          </a:p>
          <a:p>
            <a:r>
              <a:rPr lang="en-US" altLang="zh-CN" sz="2000" dirty="0"/>
              <a:t>    for (</a:t>
            </a:r>
            <a:r>
              <a:rPr lang="en-US" altLang="zh-CN" sz="2000" dirty="0" err="1"/>
              <a:t>i</a:t>
            </a:r>
            <a:r>
              <a:rPr lang="en-US" altLang="zh-CN" sz="2000" dirty="0"/>
              <a:t> = 0; </a:t>
            </a:r>
            <a:r>
              <a:rPr lang="en-US" altLang="zh-CN" sz="2000" dirty="0" err="1"/>
              <a:t>i</a:t>
            </a:r>
            <a:r>
              <a:rPr lang="en-US" altLang="zh-CN" sz="2000" dirty="0"/>
              <a:t> &lt; 10; </a:t>
            </a:r>
            <a:r>
              <a:rPr lang="en-US" altLang="zh-CN" sz="2000" dirty="0" err="1"/>
              <a:t>i</a:t>
            </a:r>
            <a:r>
              <a:rPr lang="en-US" altLang="zh-CN" sz="2000" dirty="0"/>
              <a:t>++)</a:t>
            </a:r>
          </a:p>
          <a:p>
            <a:r>
              <a:rPr lang="en-US" altLang="zh-CN" sz="2000" dirty="0"/>
              <a:t>    {</a:t>
            </a:r>
          </a:p>
          <a:p>
            <a:r>
              <a:rPr lang="en-US" altLang="zh-CN" sz="2000" dirty="0"/>
              <a:t>        </a:t>
            </a:r>
            <a:r>
              <a:rPr lang="en-US" altLang="zh-CN" sz="2000" dirty="0" err="1"/>
              <a:t>cin</a:t>
            </a:r>
            <a:r>
              <a:rPr lang="en-US" altLang="zh-CN" sz="2000" dirty="0"/>
              <a:t> &gt;&gt; a[</a:t>
            </a:r>
            <a:r>
              <a:rPr lang="en-US" altLang="zh-CN" sz="2000" dirty="0" err="1"/>
              <a:t>i</a:t>
            </a:r>
            <a:r>
              <a:rPr lang="en-US" altLang="zh-CN" sz="2000" dirty="0"/>
              <a:t>];</a:t>
            </a:r>
          </a:p>
          <a:p>
            <a:r>
              <a:rPr lang="en-US" altLang="zh-CN" sz="2000" dirty="0"/>
              <a:t>    }</a:t>
            </a:r>
            <a:r>
              <a:rPr lang="en-US" altLang="zh-CN" sz="2000" dirty="0">
                <a:solidFill>
                  <a:srgbClr val="FF0000"/>
                </a:solidFill>
              </a:rPr>
              <a:t>//</a:t>
            </a:r>
            <a:r>
              <a:rPr lang="zh-CN" altLang="en-US" sz="2000" dirty="0">
                <a:solidFill>
                  <a:srgbClr val="FF0000"/>
                </a:solidFill>
              </a:rPr>
              <a:t>输入</a:t>
            </a:r>
            <a:r>
              <a:rPr lang="en-US" altLang="zh-CN" sz="2000" dirty="0">
                <a:solidFill>
                  <a:srgbClr val="FF0000"/>
                </a:solidFill>
              </a:rPr>
              <a:t>a</a:t>
            </a:r>
          </a:p>
          <a:p>
            <a:r>
              <a:rPr lang="en-US" altLang="zh-CN" sz="2000" dirty="0"/>
              <a:t>    for (</a:t>
            </a:r>
            <a:r>
              <a:rPr lang="en-US" altLang="zh-CN" sz="2000" dirty="0" err="1"/>
              <a:t>i</a:t>
            </a:r>
            <a:r>
              <a:rPr lang="en-US" altLang="zh-CN" sz="2000" dirty="0"/>
              <a:t> = 0; </a:t>
            </a:r>
            <a:r>
              <a:rPr lang="en-US" altLang="zh-CN" sz="2000" dirty="0" err="1"/>
              <a:t>i</a:t>
            </a:r>
            <a:r>
              <a:rPr lang="en-US" altLang="zh-CN" sz="2000" dirty="0"/>
              <a:t> &lt; 10; </a:t>
            </a:r>
            <a:r>
              <a:rPr lang="en-US" altLang="zh-CN" sz="2000" dirty="0" err="1"/>
              <a:t>i</a:t>
            </a:r>
            <a:r>
              <a:rPr lang="en-US" altLang="zh-CN" sz="2000" dirty="0"/>
              <a:t>++)</a:t>
            </a:r>
          </a:p>
          <a:p>
            <a:r>
              <a:rPr lang="en-US" altLang="zh-CN" sz="2000" dirty="0"/>
              <a:t>    {</a:t>
            </a:r>
          </a:p>
          <a:p>
            <a:r>
              <a:rPr lang="en-US" altLang="zh-CN" sz="2000" dirty="0"/>
              <a:t>        for (j = 0; j &lt; 10 - </a:t>
            </a:r>
            <a:r>
              <a:rPr lang="en-US" altLang="zh-CN" sz="2000" dirty="0" err="1"/>
              <a:t>i</a:t>
            </a:r>
            <a:r>
              <a:rPr lang="en-US" altLang="zh-CN" sz="2000" dirty="0"/>
              <a:t> - 1; </a:t>
            </a:r>
            <a:r>
              <a:rPr lang="en-US" altLang="zh-CN" sz="2000" dirty="0" err="1"/>
              <a:t>j++</a:t>
            </a:r>
            <a:r>
              <a:rPr lang="en-US" altLang="zh-CN" sz="2000" dirty="0"/>
              <a:t>)</a:t>
            </a:r>
          </a:p>
          <a:p>
            <a:r>
              <a:rPr lang="en-US" altLang="zh-CN" sz="2000" dirty="0"/>
              <a:t>        {</a:t>
            </a:r>
          </a:p>
          <a:p>
            <a:r>
              <a:rPr lang="en-US" altLang="zh-CN" sz="2000" dirty="0"/>
              <a:t>            if (a[j] &gt; a[j + 1])</a:t>
            </a:r>
          </a:p>
          <a:p>
            <a:r>
              <a:rPr lang="en-US" altLang="zh-CN" sz="2000" dirty="0"/>
              <a:t>            {</a:t>
            </a:r>
          </a:p>
          <a:p>
            <a:r>
              <a:rPr lang="en-US" altLang="zh-CN" sz="2000" dirty="0"/>
              <a:t>                swap(a[j], a[j + 1]);</a:t>
            </a:r>
          </a:p>
          <a:p>
            <a:r>
              <a:rPr lang="en-US" altLang="zh-CN" sz="2000" dirty="0"/>
              <a:t>            }</a:t>
            </a:r>
          </a:p>
          <a:p>
            <a:r>
              <a:rPr lang="en-US" altLang="zh-CN" sz="2000" dirty="0"/>
              <a:t>        }</a:t>
            </a:r>
          </a:p>
          <a:p>
            <a:r>
              <a:rPr lang="en-US" altLang="zh-CN" sz="2000" dirty="0"/>
              <a:t>    </a:t>
            </a:r>
            <a:r>
              <a:rPr lang="en-US" altLang="zh-CN" sz="2000" dirty="0">
                <a:solidFill>
                  <a:schemeClr val="tx1">
                    <a:lumMod val="65000"/>
                    <a:lumOff val="35000"/>
                  </a:schemeClr>
                </a:solidFill>
              </a:rPr>
              <a:t>}</a:t>
            </a:r>
            <a:r>
              <a:rPr lang="en-US" altLang="zh-CN" sz="2000" dirty="0">
                <a:solidFill>
                  <a:srgbClr val="FF0000"/>
                </a:solidFill>
              </a:rPr>
              <a:t>//a</a:t>
            </a:r>
            <a:r>
              <a:rPr lang="zh-CN" altLang="en-US" sz="2000" dirty="0">
                <a:solidFill>
                  <a:srgbClr val="FF0000"/>
                </a:solidFill>
              </a:rPr>
              <a:t>的排序</a:t>
            </a:r>
          </a:p>
        </p:txBody>
      </p:sp>
      <p:sp>
        <p:nvSpPr>
          <p:cNvPr id="5" name="文本框 4">
            <a:extLst>
              <a:ext uri="{FF2B5EF4-FFF2-40B4-BE49-F238E27FC236}">
                <a16:creationId xmlns:a16="http://schemas.microsoft.com/office/drawing/2014/main" id="{7434F058-196B-AACC-C2F6-A4796307A9B7}"/>
              </a:ext>
            </a:extLst>
          </p:cNvPr>
          <p:cNvSpPr txBox="1"/>
          <p:nvPr/>
        </p:nvSpPr>
        <p:spPr>
          <a:xfrm>
            <a:off x="6442364" y="210759"/>
            <a:ext cx="5749636" cy="6801862"/>
          </a:xfrm>
          <a:prstGeom prst="rect">
            <a:avLst/>
          </a:prstGeom>
          <a:noFill/>
        </p:spPr>
        <p:txBody>
          <a:bodyPr wrap="square" rtlCol="0">
            <a:spAutoFit/>
          </a:bodyPr>
          <a:lstStyle/>
          <a:p>
            <a:r>
              <a:rPr lang="en-US" altLang="zh-CN" sz="2400" dirty="0"/>
              <a:t>for (</a:t>
            </a:r>
            <a:r>
              <a:rPr lang="en-US" altLang="zh-CN" sz="2400" dirty="0" err="1"/>
              <a:t>i</a:t>
            </a:r>
            <a:r>
              <a:rPr lang="en-US" altLang="zh-CN" sz="2400" dirty="0"/>
              <a:t> = 0; </a:t>
            </a:r>
            <a:r>
              <a:rPr lang="en-US" altLang="zh-CN" sz="2400" dirty="0" err="1"/>
              <a:t>i</a:t>
            </a:r>
            <a:r>
              <a:rPr lang="en-US" altLang="zh-CN" sz="2400" dirty="0"/>
              <a:t> &lt; 10; </a:t>
            </a:r>
            <a:r>
              <a:rPr lang="en-US" altLang="zh-CN" sz="2400" dirty="0" err="1"/>
              <a:t>i</a:t>
            </a:r>
            <a:r>
              <a:rPr lang="en-US" altLang="zh-CN" sz="2400" dirty="0"/>
              <a:t>++)</a:t>
            </a:r>
          </a:p>
          <a:p>
            <a:r>
              <a:rPr lang="en-US" altLang="zh-CN" sz="2400" dirty="0"/>
              <a:t>    {</a:t>
            </a:r>
          </a:p>
          <a:p>
            <a:r>
              <a:rPr lang="en-US" altLang="zh-CN" sz="2400" dirty="0"/>
              <a:t>        if (a[</a:t>
            </a:r>
            <a:r>
              <a:rPr lang="en-US" altLang="zh-CN" sz="2400" dirty="0" err="1"/>
              <a:t>i</a:t>
            </a:r>
            <a:r>
              <a:rPr lang="en-US" altLang="zh-CN" sz="2400" dirty="0"/>
              <a:t>] &lt; 10)</a:t>
            </a:r>
          </a:p>
          <a:p>
            <a:r>
              <a:rPr lang="en-US" altLang="zh-CN" sz="2400" dirty="0"/>
              <a:t>        {</a:t>
            </a:r>
          </a:p>
          <a:p>
            <a:r>
              <a:rPr lang="en-US" altLang="zh-CN" sz="2400" dirty="0"/>
              <a:t>            num[</a:t>
            </a:r>
            <a:r>
              <a:rPr lang="en-US" altLang="zh-CN" sz="2400" dirty="0" err="1"/>
              <a:t>i</a:t>
            </a:r>
            <a:r>
              <a:rPr lang="en-US" altLang="zh-CN" sz="2400" dirty="0"/>
              <a:t>] = a[</a:t>
            </a:r>
            <a:r>
              <a:rPr lang="en-US" altLang="zh-CN" sz="2400" dirty="0" err="1"/>
              <a:t>i</a:t>
            </a:r>
            <a:r>
              <a:rPr lang="en-US" altLang="zh-CN" sz="2400" dirty="0"/>
              <a:t>];</a:t>
            </a:r>
          </a:p>
          <a:p>
            <a:r>
              <a:rPr lang="en-US" altLang="zh-CN" sz="2400" dirty="0"/>
              <a:t>            rank[</a:t>
            </a:r>
            <a:r>
              <a:rPr lang="en-US" altLang="zh-CN" sz="2400" dirty="0" err="1"/>
              <a:t>i</a:t>
            </a:r>
            <a:r>
              <a:rPr lang="en-US" altLang="zh-CN" sz="2400" dirty="0"/>
              <a:t>] = b[</a:t>
            </a:r>
            <a:r>
              <a:rPr lang="en-US" altLang="zh-CN" sz="2400" dirty="0" err="1"/>
              <a:t>i</a:t>
            </a:r>
            <a:r>
              <a:rPr lang="en-US" altLang="zh-CN" sz="2400" dirty="0"/>
              <a:t>];</a:t>
            </a:r>
          </a:p>
          <a:p>
            <a:r>
              <a:rPr lang="en-US" altLang="zh-CN" sz="2400" dirty="0"/>
              <a:t>            continue;</a:t>
            </a:r>
          </a:p>
          <a:p>
            <a:r>
              <a:rPr lang="en-US" altLang="zh-CN" sz="2400" dirty="0"/>
              <a:t>        }</a:t>
            </a:r>
            <a:r>
              <a:rPr lang="en-US" altLang="zh-CN" sz="2400" dirty="0">
                <a:solidFill>
                  <a:srgbClr val="FF0000"/>
                </a:solidFill>
              </a:rPr>
              <a:t>//</a:t>
            </a:r>
            <a:r>
              <a:rPr lang="zh-CN" altLang="en-US" sz="2400" dirty="0">
                <a:solidFill>
                  <a:srgbClr val="FF0000"/>
                </a:solidFill>
              </a:rPr>
              <a:t>单独处理个位数</a:t>
            </a:r>
            <a:endParaRPr lang="en-US" altLang="zh-CN" sz="2400" dirty="0">
              <a:solidFill>
                <a:srgbClr val="FF0000"/>
              </a:solidFill>
            </a:endParaRPr>
          </a:p>
          <a:p>
            <a:r>
              <a:rPr lang="en-US" altLang="zh-CN" sz="2400" dirty="0"/>
              <a:t>        c = a[</a:t>
            </a:r>
            <a:r>
              <a:rPr lang="en-US" altLang="zh-CN" sz="2400" dirty="0" err="1"/>
              <a:t>i</a:t>
            </a:r>
            <a:r>
              <a:rPr lang="en-US" altLang="zh-CN" sz="2400" dirty="0"/>
              <a:t>];</a:t>
            </a:r>
          </a:p>
          <a:p>
            <a:r>
              <a:rPr lang="en-US" altLang="zh-CN" sz="2400" dirty="0"/>
              <a:t>        while (!</a:t>
            </a:r>
            <a:r>
              <a:rPr lang="en-US" altLang="zh-CN" sz="2400" dirty="0" err="1"/>
              <a:t>ishuiwen</a:t>
            </a:r>
            <a:r>
              <a:rPr lang="en-US" altLang="zh-CN" sz="2400" dirty="0"/>
              <a:t>(c))</a:t>
            </a:r>
          </a:p>
          <a:p>
            <a:r>
              <a:rPr lang="en-US" altLang="zh-CN" sz="2400" dirty="0"/>
              <a:t>        {</a:t>
            </a:r>
          </a:p>
          <a:p>
            <a:r>
              <a:rPr lang="en-US" altLang="zh-CN" sz="2400" dirty="0"/>
              <a:t>            b[</a:t>
            </a:r>
            <a:r>
              <a:rPr lang="en-US" altLang="zh-CN" sz="2400" dirty="0" err="1"/>
              <a:t>i</a:t>
            </a:r>
            <a:r>
              <a:rPr lang="en-US" altLang="zh-CN" sz="2400" dirty="0"/>
              <a:t>]++;</a:t>
            </a:r>
            <a:r>
              <a:rPr lang="en-US" altLang="zh-CN" sz="2400" dirty="0">
                <a:solidFill>
                  <a:srgbClr val="FF0000"/>
                </a:solidFill>
              </a:rPr>
              <a:t>//</a:t>
            </a:r>
            <a:r>
              <a:rPr lang="zh-CN" altLang="en-US" sz="2400" dirty="0">
                <a:solidFill>
                  <a:srgbClr val="FF0000"/>
                </a:solidFill>
              </a:rPr>
              <a:t>回文次数计算</a:t>
            </a:r>
            <a:endParaRPr lang="en-US" altLang="zh-CN" sz="2400" dirty="0">
              <a:solidFill>
                <a:srgbClr val="FF0000"/>
              </a:solidFill>
            </a:endParaRPr>
          </a:p>
          <a:p>
            <a:r>
              <a:rPr lang="en-US" altLang="zh-CN" sz="2400" dirty="0"/>
              <a:t>            c = c + reverse(c);</a:t>
            </a:r>
          </a:p>
          <a:p>
            <a:r>
              <a:rPr lang="en-US" altLang="zh-CN" sz="2400" dirty="0"/>
              <a:t>        }</a:t>
            </a:r>
          </a:p>
          <a:p>
            <a:r>
              <a:rPr lang="en-US" altLang="zh-CN" sz="2400" dirty="0"/>
              <a:t>        num[</a:t>
            </a:r>
            <a:r>
              <a:rPr lang="en-US" altLang="zh-CN" sz="2400" dirty="0" err="1"/>
              <a:t>i</a:t>
            </a:r>
            <a:r>
              <a:rPr lang="en-US" altLang="zh-CN" sz="2400" dirty="0"/>
              <a:t>] = c;</a:t>
            </a:r>
            <a:r>
              <a:rPr lang="en-US" altLang="zh-CN" sz="2400" dirty="0">
                <a:solidFill>
                  <a:srgbClr val="FF0000"/>
                </a:solidFill>
              </a:rPr>
              <a:t>//</a:t>
            </a:r>
            <a:r>
              <a:rPr lang="zh-CN" altLang="en-US" sz="2400" dirty="0">
                <a:solidFill>
                  <a:srgbClr val="FF0000"/>
                </a:solidFill>
              </a:rPr>
              <a:t>存储回文数</a:t>
            </a:r>
            <a:endParaRPr lang="en-US" altLang="zh-CN" sz="2400" dirty="0">
              <a:solidFill>
                <a:srgbClr val="FF0000"/>
              </a:solidFill>
            </a:endParaRPr>
          </a:p>
          <a:p>
            <a:r>
              <a:rPr lang="en-US" altLang="zh-CN" sz="2400" dirty="0"/>
              <a:t>        rank[</a:t>
            </a:r>
            <a:r>
              <a:rPr lang="en-US" altLang="zh-CN" sz="2400" dirty="0" err="1"/>
              <a:t>i</a:t>
            </a:r>
            <a:r>
              <a:rPr lang="en-US" altLang="zh-CN" sz="2400" dirty="0"/>
              <a:t>] = b[</a:t>
            </a:r>
            <a:r>
              <a:rPr lang="en-US" altLang="zh-CN" sz="2400" dirty="0" err="1"/>
              <a:t>i</a:t>
            </a:r>
            <a:r>
              <a:rPr lang="en-US" altLang="zh-CN" sz="2400" dirty="0"/>
              <a:t>];</a:t>
            </a:r>
            <a:r>
              <a:rPr lang="en-US" altLang="zh-CN" sz="2400" dirty="0">
                <a:solidFill>
                  <a:srgbClr val="FF0000"/>
                </a:solidFill>
              </a:rPr>
              <a:t>//</a:t>
            </a:r>
            <a:r>
              <a:rPr lang="zh-CN" altLang="en-US" sz="2400" dirty="0">
                <a:solidFill>
                  <a:srgbClr val="FF0000"/>
                </a:solidFill>
              </a:rPr>
              <a:t>复制</a:t>
            </a:r>
            <a:r>
              <a:rPr lang="en-US" altLang="zh-CN" sz="2400" dirty="0">
                <a:solidFill>
                  <a:srgbClr val="FF0000"/>
                </a:solidFill>
              </a:rPr>
              <a:t>b</a:t>
            </a:r>
            <a:r>
              <a:rPr lang="zh-CN" altLang="en-US" sz="2400" dirty="0">
                <a:solidFill>
                  <a:srgbClr val="FF0000"/>
                </a:solidFill>
              </a:rPr>
              <a:t>至</a:t>
            </a:r>
            <a:r>
              <a:rPr lang="en-US" altLang="zh-CN" sz="2400" dirty="0">
                <a:solidFill>
                  <a:srgbClr val="FF0000"/>
                </a:solidFill>
              </a:rPr>
              <a:t>rank</a:t>
            </a:r>
          </a:p>
          <a:p>
            <a:r>
              <a:rPr lang="en-US" altLang="zh-CN" sz="2400" dirty="0"/>
              <a:t>    }</a:t>
            </a:r>
            <a:r>
              <a:rPr lang="en-US" altLang="zh-CN" sz="2400" dirty="0">
                <a:solidFill>
                  <a:srgbClr val="FF0000"/>
                </a:solidFill>
              </a:rPr>
              <a:t>//</a:t>
            </a:r>
            <a:r>
              <a:rPr lang="zh-CN" altLang="en-US" sz="2400" dirty="0">
                <a:solidFill>
                  <a:srgbClr val="FF0000"/>
                </a:solidFill>
              </a:rPr>
              <a:t>循环一</a:t>
            </a:r>
          </a:p>
          <a:p>
            <a:endParaRPr lang="zh-CN" altLang="en-US" sz="2800" dirty="0"/>
          </a:p>
        </p:txBody>
      </p:sp>
    </p:spTree>
    <p:extLst>
      <p:ext uri="{BB962C8B-B14F-4D97-AF65-F5344CB8AC3E}">
        <p14:creationId xmlns:p14="http://schemas.microsoft.com/office/powerpoint/2010/main" val="1975891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CD30C927-05D1-930E-6055-09026AF19484}"/>
              </a:ext>
            </a:extLst>
          </p:cNvPr>
          <p:cNvSpPr txBox="1"/>
          <p:nvPr/>
        </p:nvSpPr>
        <p:spPr>
          <a:xfrm>
            <a:off x="128155" y="75677"/>
            <a:ext cx="5749636" cy="6555641"/>
          </a:xfrm>
          <a:prstGeom prst="rect">
            <a:avLst/>
          </a:prstGeom>
          <a:noFill/>
        </p:spPr>
        <p:txBody>
          <a:bodyPr wrap="square" rtlCol="0">
            <a:spAutoFit/>
          </a:bodyPr>
          <a:lstStyle/>
          <a:p>
            <a:r>
              <a:rPr lang="en-US" altLang="zh-CN" sz="2000" dirty="0"/>
              <a:t> for (</a:t>
            </a:r>
            <a:r>
              <a:rPr lang="en-US" altLang="zh-CN" sz="2000" dirty="0" err="1"/>
              <a:t>i</a:t>
            </a:r>
            <a:r>
              <a:rPr lang="en-US" altLang="zh-CN" sz="2000" dirty="0"/>
              <a:t> = 0; </a:t>
            </a:r>
            <a:r>
              <a:rPr lang="en-US" altLang="zh-CN" sz="2000" dirty="0" err="1"/>
              <a:t>i</a:t>
            </a:r>
            <a:r>
              <a:rPr lang="en-US" altLang="zh-CN" sz="2000" dirty="0"/>
              <a:t> &lt; 10; </a:t>
            </a:r>
            <a:r>
              <a:rPr lang="en-US" altLang="zh-CN" sz="2000" dirty="0" err="1"/>
              <a:t>i</a:t>
            </a:r>
            <a:r>
              <a:rPr lang="en-US" altLang="zh-CN" sz="2000" dirty="0"/>
              <a:t>++) {</a:t>
            </a:r>
          </a:p>
          <a:p>
            <a:r>
              <a:rPr lang="en-US" altLang="zh-CN" sz="2000" dirty="0"/>
              <a:t>     for (j = 0; j &lt; 10 - </a:t>
            </a:r>
            <a:r>
              <a:rPr lang="en-US" altLang="zh-CN" sz="2000" dirty="0" err="1"/>
              <a:t>i</a:t>
            </a:r>
            <a:r>
              <a:rPr lang="en-US" altLang="zh-CN" sz="2000" dirty="0"/>
              <a:t> - 1; </a:t>
            </a:r>
            <a:r>
              <a:rPr lang="en-US" altLang="zh-CN" sz="2000" dirty="0" err="1"/>
              <a:t>j++</a:t>
            </a:r>
            <a:r>
              <a:rPr lang="en-US" altLang="zh-CN" sz="2000" dirty="0"/>
              <a:t>) {</a:t>
            </a:r>
          </a:p>
          <a:p>
            <a:r>
              <a:rPr lang="en-US" altLang="zh-CN" sz="2000" dirty="0"/>
              <a:t>            if (rank[j] &gt; rank[j + 1])</a:t>
            </a:r>
          </a:p>
          <a:p>
            <a:r>
              <a:rPr lang="en-US" altLang="zh-CN" sz="2000" dirty="0"/>
              <a:t>                swap(rank[j], rank[j + 1]);</a:t>
            </a:r>
          </a:p>
          <a:p>
            <a:r>
              <a:rPr lang="en-US" altLang="zh-CN" sz="2000" dirty="0"/>
              <a:t>            }</a:t>
            </a:r>
          </a:p>
          <a:p>
            <a:r>
              <a:rPr lang="en-US" altLang="zh-CN" sz="2000" dirty="0"/>
              <a:t>    }</a:t>
            </a:r>
            <a:r>
              <a:rPr lang="en-US" altLang="zh-CN" sz="2000" dirty="0">
                <a:solidFill>
                  <a:srgbClr val="FF0000"/>
                </a:solidFill>
              </a:rPr>
              <a:t>//</a:t>
            </a:r>
            <a:r>
              <a:rPr lang="zh-CN" altLang="en-US" sz="2000" dirty="0">
                <a:solidFill>
                  <a:srgbClr val="FF0000"/>
                </a:solidFill>
              </a:rPr>
              <a:t>排序回文次数，循环二</a:t>
            </a:r>
            <a:endParaRPr lang="en-US" altLang="zh-CN" sz="2000" dirty="0">
              <a:solidFill>
                <a:srgbClr val="FF0000"/>
              </a:solidFill>
            </a:endParaRPr>
          </a:p>
          <a:p>
            <a:r>
              <a:rPr lang="en-US" altLang="zh-CN" sz="2000" dirty="0"/>
              <a:t>for (</a:t>
            </a:r>
            <a:r>
              <a:rPr lang="en-US" altLang="zh-CN" sz="2000" dirty="0" err="1"/>
              <a:t>i</a:t>
            </a:r>
            <a:r>
              <a:rPr lang="en-US" altLang="zh-CN" sz="2000" dirty="0"/>
              <a:t> = 0; </a:t>
            </a:r>
            <a:r>
              <a:rPr lang="en-US" altLang="zh-CN" sz="2000" dirty="0" err="1"/>
              <a:t>i</a:t>
            </a:r>
            <a:r>
              <a:rPr lang="en-US" altLang="zh-CN" sz="2000" dirty="0"/>
              <a:t> &lt; 10; </a:t>
            </a:r>
            <a:r>
              <a:rPr lang="en-US" altLang="zh-CN" sz="2000" dirty="0" err="1"/>
              <a:t>i</a:t>
            </a:r>
            <a:r>
              <a:rPr lang="en-US" altLang="zh-CN" sz="2000" dirty="0"/>
              <a:t>++)</a:t>
            </a:r>
          </a:p>
          <a:p>
            <a:r>
              <a:rPr lang="en-US" altLang="zh-CN" sz="2000" dirty="0"/>
              <a:t>    {</a:t>
            </a:r>
          </a:p>
          <a:p>
            <a:r>
              <a:rPr lang="en-US" altLang="zh-CN" sz="2000" dirty="0"/>
              <a:t>       int  flag = 0;</a:t>
            </a:r>
          </a:p>
          <a:p>
            <a:r>
              <a:rPr lang="en-US" altLang="zh-CN" sz="2000" dirty="0"/>
              <a:t>        for (j = 0; j &lt; 10 - </a:t>
            </a:r>
            <a:r>
              <a:rPr lang="en-US" altLang="zh-CN" sz="2000" dirty="0" err="1"/>
              <a:t>i</a:t>
            </a:r>
            <a:r>
              <a:rPr lang="en-US" altLang="zh-CN" sz="2000" dirty="0"/>
              <a:t> - 1; </a:t>
            </a:r>
            <a:r>
              <a:rPr lang="en-US" altLang="zh-CN" sz="2000" dirty="0" err="1"/>
              <a:t>j++</a:t>
            </a:r>
            <a:r>
              <a:rPr lang="en-US" altLang="zh-CN" sz="2000" dirty="0"/>
              <a:t>)</a:t>
            </a:r>
          </a:p>
          <a:p>
            <a:r>
              <a:rPr lang="en-US" altLang="zh-CN" sz="2000" dirty="0"/>
              <a:t>        {</a:t>
            </a:r>
          </a:p>
          <a:p>
            <a:r>
              <a:rPr lang="en-US" altLang="zh-CN" sz="2000" dirty="0"/>
              <a:t>            if (num[j] &gt; num[j + 1]){</a:t>
            </a:r>
          </a:p>
          <a:p>
            <a:r>
              <a:rPr lang="en-US" altLang="zh-CN" sz="2000" dirty="0"/>
              <a:t>                swap(num[j], num[j + 1]);</a:t>
            </a:r>
          </a:p>
          <a:p>
            <a:r>
              <a:rPr lang="en-US" altLang="zh-CN" sz="2000" dirty="0"/>
              <a:t>                swap(a[j], a[j + 1]);</a:t>
            </a:r>
          </a:p>
          <a:p>
            <a:r>
              <a:rPr lang="en-US" altLang="zh-CN" sz="2000" dirty="0"/>
              <a:t>                swap(b[j], b[j + 1]);</a:t>
            </a:r>
          </a:p>
          <a:p>
            <a:r>
              <a:rPr lang="en-US" altLang="zh-CN" sz="2000" dirty="0"/>
              <a:t>                flag = 1; }</a:t>
            </a:r>
          </a:p>
          <a:p>
            <a:r>
              <a:rPr lang="en-US" altLang="zh-CN" sz="2000" dirty="0"/>
              <a:t>       }</a:t>
            </a:r>
          </a:p>
          <a:p>
            <a:r>
              <a:rPr lang="en-US" altLang="zh-CN" sz="2000" dirty="0"/>
              <a:t>        if (flag == 0)</a:t>
            </a:r>
          </a:p>
          <a:p>
            <a:r>
              <a:rPr lang="en-US" altLang="zh-CN" sz="2000" dirty="0"/>
              <a:t>            break;}</a:t>
            </a:r>
          </a:p>
          <a:p>
            <a:r>
              <a:rPr lang="en-US" altLang="zh-CN" sz="2000" dirty="0">
                <a:solidFill>
                  <a:srgbClr val="FF0000"/>
                </a:solidFill>
              </a:rPr>
              <a:t>//</a:t>
            </a:r>
            <a:r>
              <a:rPr lang="zh-CN" altLang="en-US" sz="2000" dirty="0">
                <a:solidFill>
                  <a:srgbClr val="FF0000"/>
                </a:solidFill>
              </a:rPr>
              <a:t>排序回文数字大小并打包改变原始数字和回文</a:t>
            </a:r>
            <a:endParaRPr lang="en-US" altLang="zh-CN" sz="2000" dirty="0">
              <a:solidFill>
                <a:srgbClr val="FF0000"/>
              </a:solidFill>
            </a:endParaRPr>
          </a:p>
          <a:p>
            <a:r>
              <a:rPr lang="zh-CN" altLang="en-US" sz="2000" dirty="0">
                <a:solidFill>
                  <a:srgbClr val="FF0000"/>
                </a:solidFill>
              </a:rPr>
              <a:t>次数，循环三</a:t>
            </a:r>
          </a:p>
        </p:txBody>
      </p:sp>
      <p:sp>
        <p:nvSpPr>
          <p:cNvPr id="6" name="文本框 5">
            <a:extLst>
              <a:ext uri="{FF2B5EF4-FFF2-40B4-BE49-F238E27FC236}">
                <a16:creationId xmlns:a16="http://schemas.microsoft.com/office/drawing/2014/main" id="{277E5EA2-7A75-E526-2026-CF5B0C831129}"/>
              </a:ext>
            </a:extLst>
          </p:cNvPr>
          <p:cNvSpPr txBox="1"/>
          <p:nvPr/>
        </p:nvSpPr>
        <p:spPr>
          <a:xfrm>
            <a:off x="5645728" y="168009"/>
            <a:ext cx="6546272" cy="6370975"/>
          </a:xfrm>
          <a:prstGeom prst="rect">
            <a:avLst/>
          </a:prstGeom>
          <a:noFill/>
        </p:spPr>
        <p:txBody>
          <a:bodyPr wrap="square" rtlCol="0">
            <a:spAutoFit/>
          </a:bodyPr>
          <a:lstStyle/>
          <a:p>
            <a:r>
              <a:rPr lang="en-US" altLang="zh-CN" sz="2400" dirty="0"/>
              <a:t> </a:t>
            </a:r>
            <a:r>
              <a:rPr lang="en-US" altLang="zh-CN" sz="2400" dirty="0" err="1"/>
              <a:t>i</a:t>
            </a:r>
            <a:r>
              <a:rPr lang="en-US" altLang="zh-CN" sz="2400" dirty="0"/>
              <a:t> = 9;</a:t>
            </a:r>
            <a:r>
              <a:rPr lang="en-US" altLang="zh-CN" sz="2400" dirty="0">
                <a:solidFill>
                  <a:srgbClr val="FF0000"/>
                </a:solidFill>
              </a:rPr>
              <a:t>//</a:t>
            </a:r>
            <a:r>
              <a:rPr lang="zh-CN" altLang="en-US" sz="2400" dirty="0">
                <a:solidFill>
                  <a:srgbClr val="FF0000"/>
                </a:solidFill>
              </a:rPr>
              <a:t>按</a:t>
            </a:r>
            <a:r>
              <a:rPr lang="en-US" altLang="zh-CN" sz="2400" dirty="0">
                <a:solidFill>
                  <a:srgbClr val="FF0000"/>
                </a:solidFill>
              </a:rPr>
              <a:t>rank</a:t>
            </a:r>
            <a:r>
              <a:rPr lang="zh-CN" altLang="en-US" sz="2400" dirty="0">
                <a:solidFill>
                  <a:srgbClr val="FF0000"/>
                </a:solidFill>
              </a:rPr>
              <a:t>倒序（回文数大</a:t>
            </a:r>
            <a:r>
              <a:rPr lang="en-US" altLang="zh-CN" sz="2400" dirty="0">
                <a:solidFill>
                  <a:srgbClr val="FF0000"/>
                </a:solidFill>
              </a:rPr>
              <a:t>—</a:t>
            </a:r>
            <a:r>
              <a:rPr lang="zh-CN" altLang="en-US" sz="2400" dirty="0">
                <a:solidFill>
                  <a:srgbClr val="FF0000"/>
                </a:solidFill>
              </a:rPr>
              <a:t>小）输出</a:t>
            </a:r>
            <a:endParaRPr lang="en-US" altLang="zh-CN" sz="2400" dirty="0">
              <a:solidFill>
                <a:srgbClr val="FF0000"/>
              </a:solidFill>
            </a:endParaRPr>
          </a:p>
          <a:p>
            <a:r>
              <a:rPr lang="en-US" altLang="zh-CN" sz="2400" dirty="0"/>
              <a:t>    while (</a:t>
            </a:r>
            <a:r>
              <a:rPr lang="en-US" altLang="zh-CN" sz="2400" dirty="0" err="1"/>
              <a:t>i</a:t>
            </a:r>
            <a:r>
              <a:rPr lang="en-US" altLang="zh-CN" sz="2400" dirty="0"/>
              <a:t> &gt;= 0)</a:t>
            </a:r>
          </a:p>
          <a:p>
            <a:r>
              <a:rPr lang="en-US" altLang="zh-CN" sz="2400" dirty="0"/>
              <a:t>    {</a:t>
            </a:r>
          </a:p>
          <a:p>
            <a:r>
              <a:rPr lang="en-US" altLang="zh-CN" sz="2400" dirty="0"/>
              <a:t>        for (j = 0; j &lt; 10; </a:t>
            </a:r>
            <a:r>
              <a:rPr lang="en-US" altLang="zh-CN" sz="2400" dirty="0" err="1"/>
              <a:t>j++</a:t>
            </a:r>
            <a:r>
              <a:rPr lang="en-US" altLang="zh-CN" sz="2400" dirty="0"/>
              <a:t>)</a:t>
            </a:r>
          </a:p>
          <a:p>
            <a:r>
              <a:rPr lang="en-US" altLang="zh-CN" sz="2400" dirty="0"/>
              <a:t>        {</a:t>
            </a:r>
          </a:p>
          <a:p>
            <a:r>
              <a:rPr lang="en-US" altLang="zh-CN" sz="2400" dirty="0"/>
              <a:t>            if (b[j] == rank[</a:t>
            </a:r>
            <a:r>
              <a:rPr lang="en-US" altLang="zh-CN" sz="2400" dirty="0" err="1"/>
              <a:t>i</a:t>
            </a:r>
            <a:r>
              <a:rPr lang="en-US" altLang="zh-CN" sz="2400" dirty="0"/>
              <a:t>] &amp;&amp; f[j] == 0)</a:t>
            </a:r>
          </a:p>
          <a:p>
            <a:r>
              <a:rPr lang="en-US" altLang="zh-CN" sz="2400" dirty="0"/>
              <a:t>            {</a:t>
            </a:r>
          </a:p>
          <a:p>
            <a:r>
              <a:rPr lang="en-US" altLang="zh-CN" sz="2400" dirty="0"/>
              <a:t>                f[j] = 1;</a:t>
            </a:r>
            <a:r>
              <a:rPr lang="en-US" altLang="zh-CN" sz="2400" dirty="0">
                <a:solidFill>
                  <a:srgbClr val="FF0000"/>
                </a:solidFill>
              </a:rPr>
              <a:t>//</a:t>
            </a:r>
            <a:r>
              <a:rPr lang="zh-CN" altLang="en-US" sz="2400" dirty="0">
                <a:solidFill>
                  <a:srgbClr val="FF0000"/>
                </a:solidFill>
              </a:rPr>
              <a:t>避免</a:t>
            </a:r>
            <a:r>
              <a:rPr lang="en-US" altLang="zh-CN" sz="2400" dirty="0">
                <a:solidFill>
                  <a:srgbClr val="FF0000"/>
                </a:solidFill>
              </a:rPr>
              <a:t>rank[]</a:t>
            </a:r>
            <a:r>
              <a:rPr lang="zh-CN" altLang="en-US" sz="2400" dirty="0">
                <a:solidFill>
                  <a:srgbClr val="FF0000"/>
                </a:solidFill>
              </a:rPr>
              <a:t>相同的数重复输出</a:t>
            </a:r>
            <a:endParaRPr lang="en-US" altLang="zh-CN" sz="2400" dirty="0">
              <a:solidFill>
                <a:srgbClr val="FF0000"/>
              </a:solidFill>
            </a:endParaRPr>
          </a:p>
          <a:p>
            <a:r>
              <a:rPr lang="en-US" altLang="zh-CN" sz="2400" dirty="0"/>
              <a:t>                </a:t>
            </a:r>
            <a:r>
              <a:rPr lang="en-US" altLang="zh-CN" sz="2400" dirty="0" err="1"/>
              <a:t>cout</a:t>
            </a:r>
            <a:r>
              <a:rPr lang="en-US" altLang="zh-CN" sz="2400" dirty="0"/>
              <a:t> &lt;&lt; a[j] &lt;&lt; “ ” &lt;&lt; b[j] &lt;&lt; “ ” ;</a:t>
            </a:r>
          </a:p>
          <a:p>
            <a:r>
              <a:rPr lang="en-US" altLang="zh-CN" sz="2400" dirty="0"/>
              <a:t>                </a:t>
            </a:r>
            <a:r>
              <a:rPr lang="en-US" altLang="zh-CN" sz="2400" dirty="0" err="1"/>
              <a:t>cout</a:t>
            </a:r>
            <a:r>
              <a:rPr lang="en-US" altLang="zh-CN" sz="2400" dirty="0"/>
              <a:t>&lt;&lt; num[j] &lt;&lt; "\n";</a:t>
            </a:r>
          </a:p>
          <a:p>
            <a:r>
              <a:rPr lang="en-US" altLang="zh-CN" sz="2400" dirty="0"/>
              <a:t>                </a:t>
            </a:r>
            <a:r>
              <a:rPr lang="en-US" altLang="zh-CN" sz="2400" dirty="0" err="1"/>
              <a:t>i</a:t>
            </a:r>
            <a:r>
              <a:rPr lang="en-US" altLang="zh-CN" sz="2400" dirty="0"/>
              <a:t>--;</a:t>
            </a:r>
          </a:p>
          <a:p>
            <a:r>
              <a:rPr lang="en-US" altLang="zh-CN" sz="2400" dirty="0"/>
              <a:t>                break;</a:t>
            </a:r>
          </a:p>
          <a:p>
            <a:r>
              <a:rPr lang="en-US" altLang="zh-CN" sz="2400" dirty="0"/>
              <a:t>            }</a:t>
            </a:r>
          </a:p>
          <a:p>
            <a:r>
              <a:rPr lang="en-US" altLang="zh-CN" sz="2400" dirty="0"/>
              <a:t>        }</a:t>
            </a:r>
          </a:p>
          <a:p>
            <a:r>
              <a:rPr lang="en-US" altLang="zh-CN" sz="2400" dirty="0"/>
              <a:t>    }</a:t>
            </a:r>
          </a:p>
          <a:p>
            <a:r>
              <a:rPr lang="en-US" altLang="zh-CN" sz="2400" dirty="0"/>
              <a:t>    return 0;</a:t>
            </a:r>
          </a:p>
          <a:p>
            <a:r>
              <a:rPr lang="en-US" altLang="zh-CN" sz="2400" dirty="0"/>
              <a:t>}</a:t>
            </a:r>
            <a:endParaRPr lang="zh-CN" altLang="en-US" sz="2400" dirty="0"/>
          </a:p>
        </p:txBody>
      </p:sp>
    </p:spTree>
    <p:extLst>
      <p:ext uri="{BB962C8B-B14F-4D97-AF65-F5344CB8AC3E}">
        <p14:creationId xmlns:p14="http://schemas.microsoft.com/office/powerpoint/2010/main" val="343546421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1516</Words>
  <Application>Microsoft Office PowerPoint</Application>
  <PresentationFormat>宽屏</PresentationFormat>
  <Paragraphs>141</Paragraphs>
  <Slides>6</Slides>
  <Notes>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6</vt:i4>
      </vt:variant>
    </vt:vector>
  </HeadingPairs>
  <TitlesOfParts>
    <vt:vector size="13" baseType="lpstr">
      <vt:lpstr>等线</vt:lpstr>
      <vt:lpstr>等线 Light</vt:lpstr>
      <vt:lpstr>仿宋</vt:lpstr>
      <vt:lpstr>微软雅黑</vt:lpstr>
      <vt:lpstr>Arial</vt:lpstr>
      <vt:lpstr>Open Sans</vt:lpstr>
      <vt:lpstr>Office 主题​​</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润 陈</dc:creator>
  <cp:lastModifiedBy>润 陈</cp:lastModifiedBy>
  <cp:revision>10</cp:revision>
  <dcterms:created xsi:type="dcterms:W3CDTF">2024-11-07T07:44:50Z</dcterms:created>
  <dcterms:modified xsi:type="dcterms:W3CDTF">2024-11-07T10:13:03Z</dcterms:modified>
</cp:coreProperties>
</file>